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8"/>
  </p:notesMasterIdLst>
  <p:handoutMasterIdLst>
    <p:handoutMasterId r:id="rId49"/>
  </p:handoutMasterIdLst>
  <p:sldIdLst>
    <p:sldId id="1242" r:id="rId5"/>
    <p:sldId id="1379" r:id="rId6"/>
    <p:sldId id="328" r:id="rId7"/>
    <p:sldId id="415" r:id="rId8"/>
    <p:sldId id="2182" r:id="rId9"/>
    <p:sldId id="8302" r:id="rId10"/>
    <p:sldId id="8303" r:id="rId11"/>
    <p:sldId id="8316" r:id="rId12"/>
    <p:sldId id="8306" r:id="rId13"/>
    <p:sldId id="386" r:id="rId14"/>
    <p:sldId id="8320" r:id="rId15"/>
    <p:sldId id="8318" r:id="rId16"/>
    <p:sldId id="8319" r:id="rId17"/>
    <p:sldId id="8321" r:id="rId18"/>
    <p:sldId id="8307" r:id="rId19"/>
    <p:sldId id="405" r:id="rId20"/>
    <p:sldId id="8308" r:id="rId21"/>
    <p:sldId id="8322" r:id="rId22"/>
    <p:sldId id="8311" r:id="rId23"/>
    <p:sldId id="409" r:id="rId24"/>
    <p:sldId id="410" r:id="rId25"/>
    <p:sldId id="8323" r:id="rId26"/>
    <p:sldId id="411" r:id="rId27"/>
    <p:sldId id="412" r:id="rId28"/>
    <p:sldId id="8328" r:id="rId29"/>
    <p:sldId id="8312" r:id="rId30"/>
    <p:sldId id="414" r:id="rId31"/>
    <p:sldId id="393" r:id="rId32"/>
    <p:sldId id="413" r:id="rId33"/>
    <p:sldId id="8310" r:id="rId34"/>
    <p:sldId id="392" r:id="rId35"/>
    <p:sldId id="390" r:id="rId36"/>
    <p:sldId id="391" r:id="rId37"/>
    <p:sldId id="8313" r:id="rId38"/>
    <p:sldId id="8324" r:id="rId39"/>
    <p:sldId id="8314" r:id="rId40"/>
    <p:sldId id="8326" r:id="rId41"/>
    <p:sldId id="8315" r:id="rId42"/>
    <p:sldId id="8325" r:id="rId43"/>
    <p:sldId id="8327" r:id="rId44"/>
    <p:sldId id="1380" r:id="rId45"/>
    <p:sldId id="259" r:id="rId46"/>
    <p:sldId id="1314" r:id="rId4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79"/>
            <p14:sldId id="328"/>
            <p14:sldId id="415"/>
            <p14:sldId id="2182"/>
            <p14:sldId id="8302"/>
            <p14:sldId id="8303"/>
            <p14:sldId id="8316"/>
            <p14:sldId id="8306"/>
            <p14:sldId id="386"/>
            <p14:sldId id="8320"/>
            <p14:sldId id="8318"/>
            <p14:sldId id="8319"/>
            <p14:sldId id="8321"/>
            <p14:sldId id="8307"/>
            <p14:sldId id="405"/>
            <p14:sldId id="8308"/>
            <p14:sldId id="8322"/>
            <p14:sldId id="8311"/>
            <p14:sldId id="409"/>
            <p14:sldId id="410"/>
            <p14:sldId id="8323"/>
            <p14:sldId id="411"/>
            <p14:sldId id="412"/>
            <p14:sldId id="8328"/>
            <p14:sldId id="8312"/>
            <p14:sldId id="414"/>
            <p14:sldId id="393"/>
            <p14:sldId id="413"/>
            <p14:sldId id="8310"/>
            <p14:sldId id="392"/>
            <p14:sldId id="390"/>
            <p14:sldId id="391"/>
            <p14:sldId id="8313"/>
            <p14:sldId id="8324"/>
            <p14:sldId id="8314"/>
            <p14:sldId id="8326"/>
            <p14:sldId id="8315"/>
            <p14:sldId id="8325"/>
            <p14:sldId id="8327"/>
          </p14:sldIdLst>
        </p14:section>
        <p14:section name="Close" id="{5D6A525B-BB0E-4C03-8624-0C0F05694D6E}">
          <p14:sldIdLst>
            <p14:sldId id="1380"/>
            <p14:sldId id="259"/>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DADE"/>
    <a:srgbClr val="A90101"/>
    <a:srgbClr val="979490"/>
    <a:srgbClr val="2C2251"/>
    <a:srgbClr val="67D901"/>
    <a:srgbClr val="FE7701"/>
    <a:srgbClr val="0099D7"/>
    <a:srgbClr val="A5D6D1"/>
    <a:srgbClr val="D1F801"/>
    <a:srgbClr val="FDAC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5D72C-0A70-44D0-BF89-71D99777AC7E}" v="10" dt="2020-10-06T21:51:18.244"/>
    <p1510:client id="{47350BED-F746-42DB-8149-6A91944C2804}" v="9" dt="2020-10-06T21:51:47.478"/>
    <p1510:client id="{4AE876BC-610F-4E18-AD19-72E4CCA11B5D}" v="2" dt="2020-10-06T21:07:40.911"/>
    <p1510:client id="{A791C819-E624-4B13-855A-36DED917E19B}" v="108" dt="2020-10-06T21:43:10.854"/>
    <p1510:client id="{BD28FDA3-E0D1-42B7-8304-29FB252A649F}" v="6" dt="2020-10-06T21:55:15.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36" autoAdjust="0"/>
    <p:restoredTop sz="84824" autoAdjust="0"/>
  </p:normalViewPr>
  <p:slideViewPr>
    <p:cSldViewPr snapToGrid="0">
      <p:cViewPr varScale="1">
        <p:scale>
          <a:sx n="125" d="100"/>
          <a:sy n="125" d="100"/>
        </p:scale>
        <p:origin x="114" y="93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10/9/2020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Interested</a:t>
            </a:r>
            <a:r>
              <a:rPr lang="en-AU" baseline="0"/>
              <a:t> in all things integration – which of course includes MS Flow</a:t>
            </a:r>
            <a:endParaRPr lang="en-AU"/>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7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10/9/2020</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descr="Logo&#10;&#10;Description automatically generated">
            <a:extLst>
              <a:ext uri="{FF2B5EF4-FFF2-40B4-BE49-F238E27FC236}">
                <a16:creationId xmlns:a16="http://schemas.microsoft.com/office/drawing/2014/main" id="{29E216BA-A677-4771-A7F9-E2FAFCA8F10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7928" y="1447800"/>
            <a:ext cx="5394960"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Fifth level</a:t>
            </a:r>
          </a:p>
        </p:txBody>
      </p:sp>
      <p:pic>
        <p:nvPicPr>
          <p:cNvPr id="3" name="Picture 2" descr="Logo&#10;&#10;Description automatically generated">
            <a:extLst>
              <a:ext uri="{FF2B5EF4-FFF2-40B4-BE49-F238E27FC236}">
                <a16:creationId xmlns:a16="http://schemas.microsoft.com/office/drawing/2014/main" id="{F3C43335-73CE-4FF4-BF58-248B7BA83F1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BFA595C8-099B-40A0-AD6C-DACA8D9DD91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2" name="Picture 1" descr="Logo&#10;&#10;Description automatically generated">
            <a:extLst>
              <a:ext uri="{FF2B5EF4-FFF2-40B4-BE49-F238E27FC236}">
                <a16:creationId xmlns:a16="http://schemas.microsoft.com/office/drawing/2014/main" id="{0A8D1862-6E1A-4E19-B2FB-EE8645AD12AC}"/>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2" name="Picture 1" descr="Logo&#10;&#10;Description automatically generated">
            <a:extLst>
              <a:ext uri="{FF2B5EF4-FFF2-40B4-BE49-F238E27FC236}">
                <a16:creationId xmlns:a16="http://schemas.microsoft.com/office/drawing/2014/main" id="{AE532D84-5230-4839-9978-41919FE6D68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4" name="Picture 3" descr="Logo&#10;&#10;Description automatically generated">
            <a:extLst>
              <a:ext uri="{FF2B5EF4-FFF2-40B4-BE49-F238E27FC236}">
                <a16:creationId xmlns:a16="http://schemas.microsoft.com/office/drawing/2014/main" id="{1F6D0062-7B83-4E94-85AE-1AF0AD2A6DF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CAE7354B-88A6-4CD4-BB83-B998893BD92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266FC1FE-A116-4837-A0B4-EC9B25C7F9E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3" name="Picture 2" descr="Logo&#10;&#10;Description automatically generated">
            <a:extLst>
              <a:ext uri="{FF2B5EF4-FFF2-40B4-BE49-F238E27FC236}">
                <a16:creationId xmlns:a16="http://schemas.microsoft.com/office/drawing/2014/main" id="{14D9161F-D7DB-41B9-AC9F-BB61A93A757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3" name="Picture 2" descr="Logo&#10;&#10;Description automatically generated">
            <a:extLst>
              <a:ext uri="{FF2B5EF4-FFF2-40B4-BE49-F238E27FC236}">
                <a16:creationId xmlns:a16="http://schemas.microsoft.com/office/drawing/2014/main" id="{083DCCFA-D3C6-407D-B6DE-85A97CB58DA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Rectangle 1"/>
          <p:cNvSpPr/>
          <p:nvPr userDrawn="1"/>
        </p:nvSpPr>
        <p:spPr bwMode="auto">
          <a:xfrm flipH="1">
            <a:off x="-3" y="0"/>
            <a:ext cx="12188827"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000" y="2339546"/>
            <a:ext cx="8822964"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descr="Logo&#10;&#10;Description automatically generated">
            <a:extLst>
              <a:ext uri="{FF2B5EF4-FFF2-40B4-BE49-F238E27FC236}">
                <a16:creationId xmlns:a16="http://schemas.microsoft.com/office/drawing/2014/main" id="{E132FD2F-544E-4650-9B44-D2A747A284E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4DFF63B9-7BE7-42DD-B2FA-C06149A92E5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Logo&#10;&#10;Description automatically generated">
            <a:extLst>
              <a:ext uri="{FF2B5EF4-FFF2-40B4-BE49-F238E27FC236}">
                <a16:creationId xmlns:a16="http://schemas.microsoft.com/office/drawing/2014/main" id="{A6044FC1-4A9E-4F43-B07B-41E8A0F51D6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D2BE4880-3BC1-407B-9D2E-2E5A9737312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9633120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82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84555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descr="A picture containing logo&#10;&#10;Description automatically generated">
            <a:extLst>
              <a:ext uri="{FF2B5EF4-FFF2-40B4-BE49-F238E27FC236}">
                <a16:creationId xmlns:a16="http://schemas.microsoft.com/office/drawing/2014/main" id="{F0353E03-6D92-4F12-945A-117043009FE3}"/>
              </a:ext>
            </a:extLst>
          </p:cNvPr>
          <p:cNvPicPr>
            <a:picLocks noChangeAspect="1"/>
          </p:cNvPicPr>
          <p:nvPr userDrawn="1"/>
        </p:nvPicPr>
        <p:blipFill>
          <a:blip r:embed="rId2"/>
          <a:stretch>
            <a:fillRect/>
          </a:stretch>
        </p:blipFill>
        <p:spPr>
          <a:xfrm>
            <a:off x="10249593" y="6444788"/>
            <a:ext cx="1580610" cy="243902"/>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9" name="Picture 8" descr="Logo&#10;&#10;Description automatically generated">
            <a:extLst>
              <a:ext uri="{FF2B5EF4-FFF2-40B4-BE49-F238E27FC236}">
                <a16:creationId xmlns:a16="http://schemas.microsoft.com/office/drawing/2014/main" id="{21B5B995-43A3-4EFD-99E1-DD3AA7FBB1B1}"/>
              </a:ext>
            </a:extLst>
          </p:cNvPr>
          <p:cNvPicPr>
            <a:picLocks noChangeAspect="1"/>
          </p:cNvPicPr>
          <p:nvPr/>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C981D463-93FA-47F3-9990-FB60BD07FD19}"/>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30F0B28B-5584-425D-B310-70C1E5FA203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Logo&#10;&#10;Description automatically generated">
            <a:extLst>
              <a:ext uri="{FF2B5EF4-FFF2-40B4-BE49-F238E27FC236}">
                <a16:creationId xmlns:a16="http://schemas.microsoft.com/office/drawing/2014/main" id="{37059E9B-8B0C-4F7A-9DAB-BE959300268E}"/>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3" name="Picture 2" descr="Logo&#10;&#10;Description automatically generated">
            <a:extLst>
              <a:ext uri="{FF2B5EF4-FFF2-40B4-BE49-F238E27FC236}">
                <a16:creationId xmlns:a16="http://schemas.microsoft.com/office/drawing/2014/main" id="{230A339B-ED11-4C94-A966-BB7C9A4DE13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3" name="Picture 2" descr="Logo&#10;&#10;Description automatically generated">
            <a:extLst>
              <a:ext uri="{FF2B5EF4-FFF2-40B4-BE49-F238E27FC236}">
                <a16:creationId xmlns:a16="http://schemas.microsoft.com/office/drawing/2014/main" id="{42500ED0-E51B-4B8E-BEF9-ABBD5EE5144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41" r:id="rId15"/>
    <p:sldLayoutId id="2147484164" r:id="rId16"/>
    <p:sldLayoutId id="2147484142" r:id="rId17"/>
    <p:sldLayoutId id="2147484143" r:id="rId18"/>
    <p:sldLayoutId id="2147484092" r:id="rId19"/>
    <p:sldLayoutId id="2147484148" r:id="rId20"/>
    <p:sldLayoutId id="2147484093" r:id="rId21"/>
    <p:sldLayoutId id="2147484277" r:id="rId22"/>
    <p:sldLayoutId id="2147484094" r:id="rId23"/>
    <p:sldLayoutId id="2147484291" r:id="rId24"/>
    <p:sldLayoutId id="2147484096" r:id="rId25"/>
    <p:sldLayoutId id="2147484292" r:id="rId26"/>
    <p:sldLayoutId id="2147484293" r:id="rId27"/>
    <p:sldLayoutId id="2147484294" r:id="rId28"/>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 Id="rId5" Type="http://schemas.openxmlformats.org/officeDocument/2006/relationships/image" Target="../media/image37.emf"/><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6.png"/><Relationship Id="rId1" Type="http://schemas.openxmlformats.org/officeDocument/2006/relationships/slideLayout" Target="../slideLayouts/slideLayout21.xml"/><Relationship Id="rId5" Type="http://schemas.openxmlformats.org/officeDocument/2006/relationships/image" Target="../media/image45.emf"/><Relationship Id="rId4" Type="http://schemas.openxmlformats.org/officeDocument/2006/relationships/image" Target="../media/image47.emf"/></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1.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1.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1.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1.xml"/><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Layout" Target="../slideLayouts/slideLayout17.xml"/><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p:cNvSpPr>
            <a:spLocks noGrp="1"/>
          </p:cNvSpPr>
          <p:nvPr>
            <p:ph type="title"/>
          </p:nvPr>
        </p:nvSpPr>
        <p:spPr>
          <a:xfrm>
            <a:off x="-7629" y="4901939"/>
            <a:ext cx="12188825" cy="1956062"/>
          </a:xfrm>
          <a:gradFill>
            <a:gsLst>
              <a:gs pos="0">
                <a:schemeClr val="tx1">
                  <a:alpha val="0"/>
                </a:schemeClr>
              </a:gs>
              <a:gs pos="31000">
                <a:schemeClr val="tx1">
                  <a:alpha val="70000"/>
                </a:schemeClr>
              </a:gs>
              <a:gs pos="100000">
                <a:schemeClr val="tx1">
                  <a:alpha val="80000"/>
                </a:schemeClr>
              </a:gs>
            </a:gsLst>
            <a:lin ang="5400000" scaled="1"/>
          </a:gradFill>
        </p:spPr>
        <p:txBody>
          <a:bodyPr lIns="288000" tIns="72000" rIns="288000" bIns="72000"/>
          <a:lstStyle/>
          <a:p>
            <a:r>
              <a:rPr lang="en-US" sz="4400" dirty="0"/>
              <a:t>Power Automation: Best practices, tips and tricks</a:t>
            </a:r>
            <a:br>
              <a:rPr lang="en-US" sz="6600" dirty="0"/>
            </a:br>
            <a:r>
              <a:rPr lang="en-US" sz="2800" dirty="0"/>
              <a:t>by Sandro Pereira</a:t>
            </a:r>
            <a:endParaRPr lang="en-US" sz="3200" dirty="0"/>
          </a:p>
        </p:txBody>
      </p:sp>
      <p:sp>
        <p:nvSpPr>
          <p:cNvPr id="6" name="TextBox 5"/>
          <p:cNvSpPr txBox="1"/>
          <p:nvPr/>
        </p:nvSpPr>
        <p:spPr>
          <a:xfrm>
            <a:off x="4981961" y="1300171"/>
            <a:ext cx="1945597"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October 10</a:t>
            </a:r>
            <a:r>
              <a:rPr lang="en-US" sz="2000" spc="-70" baseline="30000" dirty="0">
                <a:gradFill>
                  <a:gsLst>
                    <a:gs pos="2917">
                      <a:schemeClr val="bg2"/>
                    </a:gs>
                    <a:gs pos="95000">
                      <a:schemeClr val="bg2"/>
                    </a:gs>
                  </a:gsLst>
                  <a:lin ang="5400000" scaled="0"/>
                </a:gradFill>
              </a:rPr>
              <a:t>th</a:t>
            </a:r>
            <a:r>
              <a:rPr lang="en-US" sz="2000" spc="-70" dirty="0">
                <a:gradFill>
                  <a:gsLst>
                    <a:gs pos="2917">
                      <a:schemeClr val="bg2"/>
                    </a:gs>
                    <a:gs pos="95000">
                      <a:schemeClr val="bg2"/>
                    </a:gs>
                  </a:gsLst>
                  <a:lin ang="5400000" scaled="0"/>
                </a:gradFill>
              </a:rPr>
              <a:t>, 2020</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4690727" y="533066"/>
            <a:ext cx="2646157" cy="447909"/>
            <a:chOff x="4632004" y="616889"/>
            <a:chExt cx="2646157"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4"/>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900520"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collabdays | lisbon</a:t>
              </a:r>
            </a:p>
          </p:txBody>
        </p:sp>
      </p:gr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0031D8-A8F0-4E59-91BC-D9F0ADE126D7}"/>
              </a:ext>
            </a:extLst>
          </p:cNvPr>
          <p:cNvPicPr>
            <a:picLocks noChangeAspect="1"/>
          </p:cNvPicPr>
          <p:nvPr/>
        </p:nvPicPr>
        <p:blipFill>
          <a:blip r:embed="rId2"/>
          <a:stretch>
            <a:fillRect/>
          </a:stretch>
        </p:blipFill>
        <p:spPr>
          <a:xfrm>
            <a:off x="-1" y="55743"/>
            <a:ext cx="12188825" cy="6746515"/>
          </a:xfrm>
          <a:prstGeom prst="rect">
            <a:avLst/>
          </a:prstGeom>
        </p:spPr>
      </p:pic>
      <p:sp>
        <p:nvSpPr>
          <p:cNvPr id="5" name="TextBox 4">
            <a:extLst>
              <a:ext uri="{FF2B5EF4-FFF2-40B4-BE49-F238E27FC236}">
                <a16:creationId xmlns:a16="http://schemas.microsoft.com/office/drawing/2014/main" id="{D614D8DC-F70E-436E-B4FE-59F9D5352B94}"/>
              </a:ext>
            </a:extLst>
          </p:cNvPr>
          <p:cNvSpPr txBox="1"/>
          <p:nvPr/>
        </p:nvSpPr>
        <p:spPr>
          <a:xfrm>
            <a:off x="6094412" y="216737"/>
            <a:ext cx="5662725" cy="572388"/>
          </a:xfrm>
          <a:prstGeom prst="rect">
            <a:avLst/>
          </a:prstGeom>
          <a:noFill/>
        </p:spPr>
        <p:txBody>
          <a:bodyPr wrap="square" lIns="182832" tIns="146266" rIns="182832" bIns="146266" rtlCol="0">
            <a:spAutoFit/>
          </a:bodyPr>
          <a:lstStyle/>
          <a:p>
            <a:pPr defTabSz="914126">
              <a:lnSpc>
                <a:spcPct val="90000"/>
              </a:lnSpc>
              <a:defRPr/>
            </a:pPr>
            <a:r>
              <a:rPr lang="en-US" sz="2000" b="1" spc="-102" dirty="0">
                <a:ln w="3175">
                  <a:noFill/>
                </a:ln>
                <a:solidFill>
                  <a:srgbClr val="505050"/>
                </a:solidFill>
                <a:latin typeface="Segoe UI Light"/>
                <a:cs typeface="Segoe UI" pitchFamily="34" charset="0"/>
              </a:rPr>
              <a:t>DVS ADM – Inventory – Change water bottle 4 Floor</a:t>
            </a:r>
          </a:p>
        </p:txBody>
      </p:sp>
      <p:sp>
        <p:nvSpPr>
          <p:cNvPr id="7" name="TextBox 6">
            <a:extLst>
              <a:ext uri="{FF2B5EF4-FFF2-40B4-BE49-F238E27FC236}">
                <a16:creationId xmlns:a16="http://schemas.microsoft.com/office/drawing/2014/main" id="{56C1E995-1DE0-40AE-9F8A-99969A7EC41D}"/>
              </a:ext>
            </a:extLst>
          </p:cNvPr>
          <p:cNvSpPr txBox="1"/>
          <p:nvPr/>
        </p:nvSpPr>
        <p:spPr>
          <a:xfrm>
            <a:off x="6094411" y="1918094"/>
            <a:ext cx="5662725" cy="627700"/>
          </a:xfrm>
          <a:prstGeom prst="rect">
            <a:avLst/>
          </a:prstGeom>
          <a:noFill/>
        </p:spPr>
        <p:txBody>
          <a:bodyPr wrap="square" lIns="182832" tIns="146266" rIns="182832" bIns="146266" rtlCol="0">
            <a:spAutoFit/>
          </a:bodyPr>
          <a:lstStyle>
            <a:defPPr>
              <a:defRPr lang="en-US"/>
            </a:defPPr>
            <a:lvl1pPr defTabSz="914126">
              <a:lnSpc>
                <a:spcPct val="90000"/>
              </a:lnSpc>
              <a:defRPr sz="2000" b="1" spc="-102">
                <a:ln w="3175">
                  <a:noFill/>
                </a:ln>
                <a:solidFill>
                  <a:srgbClr val="505050"/>
                </a:solidFill>
                <a:latin typeface="Segoe UI Light"/>
                <a:cs typeface="Segoe UI" pitchFamily="34" charset="0"/>
              </a:defRPr>
            </a:lvl1pPr>
          </a:lstStyle>
          <a:p>
            <a:r>
              <a:rPr lang="pt-PT" dirty="0"/>
              <a:t>DVS ADM – </a:t>
            </a:r>
            <a:r>
              <a:rPr lang="en-US" dirty="0"/>
              <a:t>Inventory – Change water bottle 3 Floor</a:t>
            </a:r>
            <a:endParaRPr lang="pt-PT" dirty="0"/>
          </a:p>
        </p:txBody>
      </p:sp>
      <p:sp>
        <p:nvSpPr>
          <p:cNvPr id="8" name="TextBox 7">
            <a:extLst>
              <a:ext uri="{FF2B5EF4-FFF2-40B4-BE49-F238E27FC236}">
                <a16:creationId xmlns:a16="http://schemas.microsoft.com/office/drawing/2014/main" id="{0F666FE9-186A-463B-9B90-D84643F7557D}"/>
              </a:ext>
            </a:extLst>
          </p:cNvPr>
          <p:cNvSpPr txBox="1"/>
          <p:nvPr/>
        </p:nvSpPr>
        <p:spPr>
          <a:xfrm>
            <a:off x="6094411" y="1067415"/>
            <a:ext cx="5662725" cy="572388"/>
          </a:xfrm>
          <a:prstGeom prst="rect">
            <a:avLst/>
          </a:prstGeom>
          <a:noFill/>
        </p:spPr>
        <p:txBody>
          <a:bodyPr wrap="square" lIns="182832" tIns="146266" rIns="182832" bIns="146266" rtlCol="0">
            <a:spAutoFit/>
          </a:bodyPr>
          <a:lstStyle/>
          <a:p>
            <a:pPr defTabSz="914126">
              <a:lnSpc>
                <a:spcPct val="90000"/>
              </a:lnSpc>
              <a:defRPr/>
            </a:pPr>
            <a:r>
              <a:rPr lang="en-US" sz="2000" b="1" spc="-102" dirty="0">
                <a:ln w="3175">
                  <a:noFill/>
                </a:ln>
                <a:solidFill>
                  <a:srgbClr val="505050"/>
                </a:solidFill>
                <a:latin typeface="Segoe UI Light"/>
                <a:cs typeface="Segoe UI" pitchFamily="34" charset="0"/>
              </a:rPr>
              <a:t>POC </a:t>
            </a:r>
            <a:r>
              <a:rPr lang="en-US" sz="2000" b="1" i="1" spc="-102" dirty="0">
                <a:ln w="3175">
                  <a:noFill/>
                </a:ln>
                <a:solidFill>
                  <a:srgbClr val="505050"/>
                </a:solidFill>
                <a:latin typeface="Segoe UI Light"/>
                <a:cs typeface="Segoe UI" pitchFamily="34" charset="0"/>
              </a:rPr>
              <a:t>CLIENT_NAME </a:t>
            </a:r>
            <a:r>
              <a:rPr lang="en-US" sz="2000" b="1" spc="-102" dirty="0">
                <a:ln w="3175">
                  <a:noFill/>
                </a:ln>
                <a:solidFill>
                  <a:srgbClr val="505050"/>
                </a:solidFill>
                <a:latin typeface="Segoe UI Light"/>
                <a:cs typeface="Segoe UI" pitchFamily="34" charset="0"/>
              </a:rPr>
              <a:t>– Check if user exists</a:t>
            </a:r>
          </a:p>
        </p:txBody>
      </p:sp>
      <p:sp>
        <p:nvSpPr>
          <p:cNvPr id="9" name="TextBox 8">
            <a:extLst>
              <a:ext uri="{FF2B5EF4-FFF2-40B4-BE49-F238E27FC236}">
                <a16:creationId xmlns:a16="http://schemas.microsoft.com/office/drawing/2014/main" id="{89F79B3F-0CEF-4F83-AFBD-C1A4C8DFF688}"/>
              </a:ext>
            </a:extLst>
          </p:cNvPr>
          <p:cNvSpPr txBox="1"/>
          <p:nvPr/>
        </p:nvSpPr>
        <p:spPr>
          <a:xfrm>
            <a:off x="6094411" y="2720985"/>
            <a:ext cx="5662725" cy="572388"/>
          </a:xfrm>
          <a:prstGeom prst="rect">
            <a:avLst/>
          </a:prstGeom>
          <a:noFill/>
        </p:spPr>
        <p:txBody>
          <a:bodyPr wrap="square" lIns="182832" tIns="146266" rIns="182832" bIns="146266" rtlCol="0">
            <a:spAutoFit/>
          </a:bodyPr>
          <a:lstStyle/>
          <a:p>
            <a:pPr defTabSz="914126">
              <a:lnSpc>
                <a:spcPct val="90000"/>
              </a:lnSpc>
              <a:defRPr/>
            </a:pPr>
            <a:r>
              <a:rPr lang="en-US" sz="2000" b="1" spc="-102" dirty="0">
                <a:ln w="3175">
                  <a:noFill/>
                </a:ln>
                <a:solidFill>
                  <a:srgbClr val="505050"/>
                </a:solidFill>
                <a:latin typeface="Segoe UI Light"/>
                <a:cs typeface="Segoe UI" pitchFamily="34" charset="0"/>
              </a:rPr>
              <a:t>DVS CSI – Survey Process</a:t>
            </a:r>
          </a:p>
        </p:txBody>
      </p:sp>
      <p:sp>
        <p:nvSpPr>
          <p:cNvPr id="11" name="TextBox 10">
            <a:extLst>
              <a:ext uri="{FF2B5EF4-FFF2-40B4-BE49-F238E27FC236}">
                <a16:creationId xmlns:a16="http://schemas.microsoft.com/office/drawing/2014/main" id="{83C7E84F-4364-44B0-8844-80D6F215CE8D}"/>
              </a:ext>
            </a:extLst>
          </p:cNvPr>
          <p:cNvSpPr txBox="1"/>
          <p:nvPr/>
        </p:nvSpPr>
        <p:spPr>
          <a:xfrm>
            <a:off x="6094411" y="4447771"/>
            <a:ext cx="5662725" cy="572388"/>
          </a:xfrm>
          <a:prstGeom prst="rect">
            <a:avLst/>
          </a:prstGeom>
          <a:noFill/>
        </p:spPr>
        <p:txBody>
          <a:bodyPr wrap="square" lIns="182832" tIns="146266" rIns="182832" bIns="146266" rtlCol="0">
            <a:spAutoFit/>
          </a:bodyPr>
          <a:lstStyle/>
          <a:p>
            <a:pPr defTabSz="914126">
              <a:lnSpc>
                <a:spcPct val="90000"/>
              </a:lnSpc>
              <a:defRPr/>
            </a:pPr>
            <a:r>
              <a:rPr lang="en-US" sz="2000" b="1" spc="-102" dirty="0">
                <a:ln w="3175">
                  <a:noFill/>
                </a:ln>
                <a:solidFill>
                  <a:srgbClr val="505050"/>
                </a:solidFill>
                <a:latin typeface="Segoe UI Light"/>
                <a:cs typeface="Segoe UI" pitchFamily="34" charset="0"/>
              </a:rPr>
              <a:t>DVS </a:t>
            </a:r>
            <a:r>
              <a:rPr lang="en-US" sz="2000" b="1" spc="-102" dirty="0" err="1">
                <a:ln w="3175">
                  <a:noFill/>
                </a:ln>
                <a:solidFill>
                  <a:srgbClr val="505050"/>
                </a:solidFill>
                <a:latin typeface="Segoe UI Light"/>
                <a:cs typeface="Segoe UI" pitchFamily="34" charset="0"/>
              </a:rPr>
              <a:t>TimeReport</a:t>
            </a:r>
            <a:r>
              <a:rPr lang="en-US" sz="2000" b="1" spc="-102" dirty="0">
                <a:ln w="3175">
                  <a:noFill/>
                </a:ln>
                <a:solidFill>
                  <a:srgbClr val="505050"/>
                </a:solidFill>
                <a:latin typeface="Segoe UI Light"/>
                <a:cs typeface="Segoe UI" pitchFamily="34" charset="0"/>
              </a:rPr>
              <a:t> App – Create Time Report</a:t>
            </a:r>
          </a:p>
        </p:txBody>
      </p:sp>
      <p:sp>
        <p:nvSpPr>
          <p:cNvPr id="12" name="TextBox 11">
            <a:extLst>
              <a:ext uri="{FF2B5EF4-FFF2-40B4-BE49-F238E27FC236}">
                <a16:creationId xmlns:a16="http://schemas.microsoft.com/office/drawing/2014/main" id="{76545DA9-0B05-4449-9ABC-3BD331ACADD9}"/>
              </a:ext>
            </a:extLst>
          </p:cNvPr>
          <p:cNvSpPr txBox="1"/>
          <p:nvPr/>
        </p:nvSpPr>
        <p:spPr>
          <a:xfrm>
            <a:off x="6094411" y="5311164"/>
            <a:ext cx="5929356" cy="572388"/>
          </a:xfrm>
          <a:prstGeom prst="rect">
            <a:avLst/>
          </a:prstGeom>
          <a:noFill/>
        </p:spPr>
        <p:txBody>
          <a:bodyPr wrap="square" lIns="182832" tIns="146266" rIns="182832" bIns="146266" rtlCol="0">
            <a:spAutoFit/>
          </a:bodyPr>
          <a:lstStyle/>
          <a:p>
            <a:pPr lvl="0">
              <a:lnSpc>
                <a:spcPct val="90000"/>
              </a:lnSpc>
              <a:defRPr/>
            </a:pPr>
            <a:r>
              <a:rPr lang="en-US" sz="2000" b="1" spc="-102" dirty="0">
                <a:ln w="3175">
                  <a:noFill/>
                </a:ln>
                <a:solidFill>
                  <a:srgbClr val="505050"/>
                </a:solidFill>
                <a:latin typeface="Segoe UI Light"/>
                <a:cs typeface="Segoe UI" pitchFamily="34" charset="0"/>
              </a:rPr>
              <a:t>DVS </a:t>
            </a:r>
            <a:r>
              <a:rPr lang="en-US" sz="2000" b="1" spc="-102" dirty="0" err="1">
                <a:ln w="3175">
                  <a:noFill/>
                </a:ln>
                <a:solidFill>
                  <a:srgbClr val="505050"/>
                </a:solidFill>
                <a:latin typeface="Segoe UI Light"/>
                <a:cs typeface="Segoe UI" pitchFamily="34" charset="0"/>
              </a:rPr>
              <a:t>TimeReport</a:t>
            </a:r>
            <a:r>
              <a:rPr lang="en-US" sz="2000" b="1" spc="-102" dirty="0">
                <a:ln w="3175">
                  <a:noFill/>
                </a:ln>
                <a:solidFill>
                  <a:srgbClr val="505050"/>
                </a:solidFill>
                <a:latin typeface="Segoe UI Light"/>
                <a:cs typeface="Segoe UI" pitchFamily="34" charset="0"/>
              </a:rPr>
              <a:t> App – Get Budgets by project</a:t>
            </a:r>
          </a:p>
        </p:txBody>
      </p:sp>
      <p:sp>
        <p:nvSpPr>
          <p:cNvPr id="13" name="TextBox 12">
            <a:extLst>
              <a:ext uri="{FF2B5EF4-FFF2-40B4-BE49-F238E27FC236}">
                <a16:creationId xmlns:a16="http://schemas.microsoft.com/office/drawing/2014/main" id="{C6444CBD-2433-4F3E-AC4E-D818F5512322}"/>
              </a:ext>
            </a:extLst>
          </p:cNvPr>
          <p:cNvSpPr txBox="1"/>
          <p:nvPr/>
        </p:nvSpPr>
        <p:spPr>
          <a:xfrm>
            <a:off x="6094411" y="6056711"/>
            <a:ext cx="5662725" cy="572388"/>
          </a:xfrm>
          <a:prstGeom prst="rect">
            <a:avLst/>
          </a:prstGeom>
          <a:noFill/>
        </p:spPr>
        <p:txBody>
          <a:bodyPr wrap="square" lIns="182832" tIns="146266" rIns="182832" bIns="146266" rtlCol="0">
            <a:spAutoFit/>
          </a:bodyPr>
          <a:lstStyle/>
          <a:p>
            <a:pPr lvl="0">
              <a:lnSpc>
                <a:spcPct val="90000"/>
              </a:lnSpc>
              <a:defRPr/>
            </a:pPr>
            <a:r>
              <a:rPr lang="en-US" sz="2000" b="1" spc="-102" dirty="0">
                <a:ln w="3175">
                  <a:noFill/>
                </a:ln>
                <a:solidFill>
                  <a:srgbClr val="505050"/>
                </a:solidFill>
                <a:latin typeface="Segoe UI Light"/>
                <a:cs typeface="Segoe UI" pitchFamily="34" charset="0"/>
              </a:rPr>
              <a:t>DVS </a:t>
            </a:r>
            <a:r>
              <a:rPr lang="en-US" sz="2000" b="1" spc="-102" dirty="0" err="1">
                <a:ln w="3175">
                  <a:noFill/>
                </a:ln>
                <a:solidFill>
                  <a:srgbClr val="505050"/>
                </a:solidFill>
                <a:latin typeface="Segoe UI Light"/>
                <a:cs typeface="Segoe UI" pitchFamily="34" charset="0"/>
              </a:rPr>
              <a:t>TimeReport</a:t>
            </a:r>
            <a:r>
              <a:rPr lang="en-US" sz="2000" b="1" spc="-102" dirty="0">
                <a:ln w="3175">
                  <a:noFill/>
                </a:ln>
                <a:solidFill>
                  <a:srgbClr val="505050"/>
                </a:solidFill>
                <a:latin typeface="Segoe UI Light"/>
                <a:cs typeface="Segoe UI" pitchFamily="34" charset="0"/>
              </a:rPr>
              <a:t> App – Get Project by name</a:t>
            </a:r>
          </a:p>
        </p:txBody>
      </p:sp>
      <p:pic>
        <p:nvPicPr>
          <p:cNvPr id="13314" name="Picture 2" descr="Resultado de imagem para ok">
            <a:extLst>
              <a:ext uri="{FF2B5EF4-FFF2-40B4-BE49-F238E27FC236}">
                <a16:creationId xmlns:a16="http://schemas.microsoft.com/office/drawing/2014/main" id="{E5E7CE69-A1E3-4FD3-A22C-436F79238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618" y="3537404"/>
            <a:ext cx="678791" cy="6787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3F0F853-0B98-4E10-84B7-8C6501C3DC75}"/>
              </a:ext>
            </a:extLst>
          </p:cNvPr>
          <p:cNvPicPr>
            <a:picLocks noChangeAspect="1"/>
          </p:cNvPicPr>
          <p:nvPr/>
        </p:nvPicPr>
        <p:blipFill>
          <a:blip r:embed="rId4"/>
          <a:stretch>
            <a:fillRect/>
          </a:stretch>
        </p:blipFill>
        <p:spPr>
          <a:xfrm>
            <a:off x="4951708" y="204872"/>
            <a:ext cx="588111" cy="588779"/>
          </a:xfrm>
          <a:prstGeom prst="rect">
            <a:avLst/>
          </a:prstGeom>
        </p:spPr>
      </p:pic>
      <p:pic>
        <p:nvPicPr>
          <p:cNvPr id="16" name="Picture 15">
            <a:extLst>
              <a:ext uri="{FF2B5EF4-FFF2-40B4-BE49-F238E27FC236}">
                <a16:creationId xmlns:a16="http://schemas.microsoft.com/office/drawing/2014/main" id="{1AE405EF-F764-42C3-8D9C-4141A74BB333}"/>
              </a:ext>
            </a:extLst>
          </p:cNvPr>
          <p:cNvPicPr>
            <a:picLocks noChangeAspect="1"/>
          </p:cNvPicPr>
          <p:nvPr/>
        </p:nvPicPr>
        <p:blipFill>
          <a:blip r:embed="rId4"/>
          <a:stretch>
            <a:fillRect/>
          </a:stretch>
        </p:blipFill>
        <p:spPr>
          <a:xfrm>
            <a:off x="4951708" y="1086876"/>
            <a:ext cx="588111" cy="588779"/>
          </a:xfrm>
          <a:prstGeom prst="rect">
            <a:avLst/>
          </a:prstGeom>
        </p:spPr>
      </p:pic>
      <p:pic>
        <p:nvPicPr>
          <p:cNvPr id="17" name="Picture 16">
            <a:extLst>
              <a:ext uri="{FF2B5EF4-FFF2-40B4-BE49-F238E27FC236}">
                <a16:creationId xmlns:a16="http://schemas.microsoft.com/office/drawing/2014/main" id="{36AB2E1E-8F66-48D9-BE38-775D9D207DB9}"/>
              </a:ext>
            </a:extLst>
          </p:cNvPr>
          <p:cNvPicPr>
            <a:picLocks noChangeAspect="1"/>
          </p:cNvPicPr>
          <p:nvPr/>
        </p:nvPicPr>
        <p:blipFill>
          <a:blip r:embed="rId4"/>
          <a:stretch>
            <a:fillRect/>
          </a:stretch>
        </p:blipFill>
        <p:spPr>
          <a:xfrm>
            <a:off x="4951708" y="1918093"/>
            <a:ext cx="588111" cy="588779"/>
          </a:xfrm>
          <a:prstGeom prst="rect">
            <a:avLst/>
          </a:prstGeom>
        </p:spPr>
      </p:pic>
      <p:pic>
        <p:nvPicPr>
          <p:cNvPr id="18" name="Picture 17">
            <a:extLst>
              <a:ext uri="{FF2B5EF4-FFF2-40B4-BE49-F238E27FC236}">
                <a16:creationId xmlns:a16="http://schemas.microsoft.com/office/drawing/2014/main" id="{B4D049D9-19E1-464B-BDA2-510B45E717EE}"/>
              </a:ext>
            </a:extLst>
          </p:cNvPr>
          <p:cNvPicPr>
            <a:picLocks noChangeAspect="1"/>
          </p:cNvPicPr>
          <p:nvPr/>
        </p:nvPicPr>
        <p:blipFill>
          <a:blip r:embed="rId4"/>
          <a:stretch>
            <a:fillRect/>
          </a:stretch>
        </p:blipFill>
        <p:spPr>
          <a:xfrm>
            <a:off x="4951708" y="2740445"/>
            <a:ext cx="588111" cy="588779"/>
          </a:xfrm>
          <a:prstGeom prst="rect">
            <a:avLst/>
          </a:prstGeom>
        </p:spPr>
      </p:pic>
      <p:pic>
        <p:nvPicPr>
          <p:cNvPr id="15" name="Picture 14">
            <a:extLst>
              <a:ext uri="{FF2B5EF4-FFF2-40B4-BE49-F238E27FC236}">
                <a16:creationId xmlns:a16="http://schemas.microsoft.com/office/drawing/2014/main" id="{8E2FF87A-BD48-4A76-9C75-3BCB5F97313C}"/>
              </a:ext>
            </a:extLst>
          </p:cNvPr>
          <p:cNvPicPr>
            <a:picLocks noChangeAspect="1"/>
          </p:cNvPicPr>
          <p:nvPr/>
        </p:nvPicPr>
        <p:blipFill>
          <a:blip r:embed="rId5"/>
          <a:stretch>
            <a:fillRect/>
          </a:stretch>
        </p:blipFill>
        <p:spPr>
          <a:xfrm>
            <a:off x="4951708" y="4368621"/>
            <a:ext cx="626988" cy="627700"/>
          </a:xfrm>
          <a:prstGeom prst="rect">
            <a:avLst/>
          </a:prstGeom>
        </p:spPr>
      </p:pic>
      <p:pic>
        <p:nvPicPr>
          <p:cNvPr id="20" name="Picture 19">
            <a:extLst>
              <a:ext uri="{FF2B5EF4-FFF2-40B4-BE49-F238E27FC236}">
                <a16:creationId xmlns:a16="http://schemas.microsoft.com/office/drawing/2014/main" id="{4996846E-0BCF-46FB-A6C6-09D00119311B}"/>
              </a:ext>
            </a:extLst>
          </p:cNvPr>
          <p:cNvPicPr>
            <a:picLocks noChangeAspect="1"/>
          </p:cNvPicPr>
          <p:nvPr/>
        </p:nvPicPr>
        <p:blipFill>
          <a:blip r:embed="rId5"/>
          <a:stretch>
            <a:fillRect/>
          </a:stretch>
        </p:blipFill>
        <p:spPr>
          <a:xfrm>
            <a:off x="4951708" y="5240053"/>
            <a:ext cx="626988" cy="627700"/>
          </a:xfrm>
          <a:prstGeom prst="rect">
            <a:avLst/>
          </a:prstGeom>
        </p:spPr>
      </p:pic>
      <p:pic>
        <p:nvPicPr>
          <p:cNvPr id="21" name="Picture 20">
            <a:extLst>
              <a:ext uri="{FF2B5EF4-FFF2-40B4-BE49-F238E27FC236}">
                <a16:creationId xmlns:a16="http://schemas.microsoft.com/office/drawing/2014/main" id="{EEAE9CB4-7B6F-4307-A21A-6F827AC915E9}"/>
              </a:ext>
            </a:extLst>
          </p:cNvPr>
          <p:cNvPicPr>
            <a:picLocks noChangeAspect="1"/>
          </p:cNvPicPr>
          <p:nvPr/>
        </p:nvPicPr>
        <p:blipFill>
          <a:blip r:embed="rId5"/>
          <a:stretch>
            <a:fillRect/>
          </a:stretch>
        </p:blipFill>
        <p:spPr>
          <a:xfrm>
            <a:off x="4965421" y="6065336"/>
            <a:ext cx="626988" cy="627700"/>
          </a:xfrm>
          <a:prstGeom prst="rect">
            <a:avLst/>
          </a:prstGeom>
        </p:spPr>
      </p:pic>
    </p:spTree>
    <p:extLst>
      <p:ext uri="{BB962C8B-B14F-4D97-AF65-F5344CB8AC3E}">
        <p14:creationId xmlns:p14="http://schemas.microsoft.com/office/powerpoint/2010/main" val="2441938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BC7CEC-9216-4350-8208-43B65D5A1348}"/>
              </a:ext>
            </a:extLst>
          </p:cNvPr>
          <p:cNvSpPr/>
          <p:nvPr/>
        </p:nvSpPr>
        <p:spPr bwMode="auto">
          <a:xfrm>
            <a:off x="-2100" y="0"/>
            <a:ext cx="5972835" cy="2070100"/>
          </a:xfrm>
          <a:prstGeom prst="rect">
            <a:avLst/>
          </a:prstGeom>
          <a:gradFill flip="none" rotWithShape="1">
            <a:gsLst>
              <a:gs pos="0">
                <a:srgbClr val="D7E1E3"/>
              </a:gs>
              <a:gs pos="100000">
                <a:srgbClr val="C6D4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ACC84CC9-5FE7-4F66-A6CD-C17675008DE6}"/>
              </a:ext>
            </a:extLst>
          </p:cNvPr>
          <p:cNvSpPr/>
          <p:nvPr/>
        </p:nvSpPr>
        <p:spPr>
          <a:xfrm>
            <a:off x="262209" y="161637"/>
            <a:ext cx="1892575" cy="1892575"/>
          </a:xfrm>
          <a:prstGeom prst="ellipse">
            <a:avLst/>
          </a:prstGeom>
          <a:solidFill>
            <a:srgbClr val="F2B8C4"/>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49C89E0-F640-4159-80B0-603B23EF5D77}"/>
              </a:ext>
            </a:extLst>
          </p:cNvPr>
          <p:cNvSpPr txBox="1"/>
          <p:nvPr/>
        </p:nvSpPr>
        <p:spPr>
          <a:xfrm>
            <a:off x="639888" y="154594"/>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3</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pic>
        <p:nvPicPr>
          <p:cNvPr id="4" name="Picture 2">
            <a:extLst>
              <a:ext uri="{FF2B5EF4-FFF2-40B4-BE49-F238E27FC236}">
                <a16:creationId xmlns:a16="http://schemas.microsoft.com/office/drawing/2014/main" id="{48A42500-45C6-4C0D-AD6D-11ACB02B212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917" t="10364" r="16875" b="10366"/>
          <a:stretch/>
        </p:blipFill>
        <p:spPr bwMode="auto">
          <a:xfrm>
            <a:off x="-6306" y="2064428"/>
            <a:ext cx="5980112" cy="4793910"/>
          </a:xfrm>
          <a:prstGeom prst="rect">
            <a:avLst/>
          </a:prstGeom>
          <a:solidFill>
            <a:srgbClr val="FFFFFF"/>
          </a:solidFill>
        </p:spPr>
      </p:pic>
      <p:sp>
        <p:nvSpPr>
          <p:cNvPr id="16" name="Title 1">
            <a:extLst>
              <a:ext uri="{FF2B5EF4-FFF2-40B4-BE49-F238E27FC236}">
                <a16:creationId xmlns:a16="http://schemas.microsoft.com/office/drawing/2014/main" id="{2CCCB2EB-15F6-4D39-8346-F6539D817E44}"/>
              </a:ext>
            </a:extLst>
          </p:cNvPr>
          <p:cNvSpPr txBox="1">
            <a:spLocks/>
          </p:cNvSpPr>
          <p:nvPr/>
        </p:nvSpPr>
        <p:spPr>
          <a:xfrm>
            <a:off x="6241413"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Light"/>
              </a:rPr>
              <a:t>actions </a:t>
            </a: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naming </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convention…</a:t>
            </a:r>
          </a:p>
        </p:txBody>
      </p:sp>
      <p:sp>
        <p:nvSpPr>
          <p:cNvPr id="18" name="AutoShape 5">
            <a:extLst>
              <a:ext uri="{FF2B5EF4-FFF2-40B4-BE49-F238E27FC236}">
                <a16:creationId xmlns:a16="http://schemas.microsoft.com/office/drawing/2014/main" id="{3C6D0AA4-14BA-4CF2-80F6-E6188CA2E865}"/>
              </a:ext>
            </a:extLst>
          </p:cNvPr>
          <p:cNvSpPr>
            <a:spLocks noChangeArrowheads="1"/>
          </p:cNvSpPr>
          <p:nvPr/>
        </p:nvSpPr>
        <p:spPr bwMode="auto">
          <a:xfrm>
            <a:off x="6142443" y="3920880"/>
            <a:ext cx="5858466" cy="2828945"/>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22" name="AutoShape 6">
            <a:extLst>
              <a:ext uri="{FF2B5EF4-FFF2-40B4-BE49-F238E27FC236}">
                <a16:creationId xmlns:a16="http://schemas.microsoft.com/office/drawing/2014/main" id="{D5EDBBE3-86EA-4D95-9EF1-C24F1A39675F}"/>
              </a:ext>
            </a:extLst>
          </p:cNvPr>
          <p:cNvSpPr>
            <a:spLocks noChangeArrowheads="1"/>
          </p:cNvSpPr>
          <p:nvPr/>
        </p:nvSpPr>
        <p:spPr bwMode="auto">
          <a:xfrm>
            <a:off x="6241412" y="3982729"/>
            <a:ext cx="5703597" cy="2767096"/>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Use descriptive names</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Improves readability</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Transfer knowledge</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indent="-457200">
              <a:lnSpc>
                <a:spcPct val="90000"/>
              </a:lnSpc>
              <a:spcBef>
                <a:spcPct val="40000"/>
              </a:spcBef>
              <a:buClr>
                <a:srgbClr val="8DACD0"/>
              </a:buClr>
              <a:buSzPct val="7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latin typeface="Segoe UI Light"/>
              </a:rPr>
              <a:t>You can now rename actions that have dependencies… directly</a:t>
            </a:r>
          </a:p>
          <a:p>
            <a:pPr indent="-457200">
              <a:lnSpc>
                <a:spcPct val="90000"/>
              </a:lnSpc>
              <a:spcBef>
                <a:spcPct val="40000"/>
              </a:spcBef>
              <a:buClr>
                <a:srgbClr val="8DACD0"/>
              </a:buClr>
              <a:buSzPct val="70000"/>
            </a:pPr>
            <a:r>
              <a:rPr lang="en-US" sz="2000" dirty="0">
                <a:solidFill>
                  <a:srgbClr val="FFFFFF"/>
                </a:solidFill>
                <a:latin typeface="Segoe UI Light"/>
              </a:rPr>
              <a:t>The name cannot contain any control characters or any of the following symbols: '"&lt;", "&gt;", "%", "&amp;", "\", "?", "/"'.</a:t>
            </a:r>
          </a:p>
        </p:txBody>
      </p:sp>
    </p:spTree>
    <p:extLst>
      <p:ext uri="{BB962C8B-B14F-4D97-AF65-F5344CB8AC3E}">
        <p14:creationId xmlns:p14="http://schemas.microsoft.com/office/powerpoint/2010/main" val="4259633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25334-4839-4227-A3A9-79CC19732083}"/>
              </a:ext>
            </a:extLst>
          </p:cNvPr>
          <p:cNvPicPr>
            <a:picLocks noChangeAspect="1"/>
          </p:cNvPicPr>
          <p:nvPr/>
        </p:nvPicPr>
        <p:blipFill rotWithShape="1">
          <a:blip r:embed="rId2"/>
          <a:srcRect t="11146"/>
          <a:stretch/>
        </p:blipFill>
        <p:spPr>
          <a:xfrm>
            <a:off x="22122" y="567815"/>
            <a:ext cx="12043791" cy="5511472"/>
          </a:xfrm>
          <a:prstGeom prst="rect">
            <a:avLst/>
          </a:prstGeom>
        </p:spPr>
      </p:pic>
      <p:sp>
        <p:nvSpPr>
          <p:cNvPr id="8" name="TextBox 7">
            <a:extLst>
              <a:ext uri="{FF2B5EF4-FFF2-40B4-BE49-F238E27FC236}">
                <a16:creationId xmlns:a16="http://schemas.microsoft.com/office/drawing/2014/main" id="{25A46CCD-EA08-40AA-AFE5-E2A00E119FE3}"/>
              </a:ext>
            </a:extLst>
          </p:cNvPr>
          <p:cNvSpPr txBox="1"/>
          <p:nvPr/>
        </p:nvSpPr>
        <p:spPr>
          <a:xfrm>
            <a:off x="205002" y="792083"/>
            <a:ext cx="381018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i="0" u="none" strike="noStrike" kern="1200" cap="none" spc="-102" normalizeH="0" baseline="0" noProof="0" dirty="0">
                <a:ln w="3175">
                  <a:noFill/>
                </a:ln>
                <a:solidFill>
                  <a:srgbClr val="505050"/>
                </a:solidFill>
                <a:effectLst/>
                <a:uLnTx/>
                <a:uFillTx/>
                <a:latin typeface="Segoe UI Light"/>
                <a:ea typeface="+mn-ea"/>
                <a:cs typeface="Segoe UI" pitchFamily="34" charset="0"/>
              </a:rPr>
              <a:t>What do you see wrong?</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What can we improve?</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14CAAD6C-49B2-4BC7-8F84-91F465D0B2BB}"/>
              </a:ext>
            </a:extLst>
          </p:cNvPr>
          <p:cNvPicPr>
            <a:picLocks noChangeAspect="1"/>
          </p:cNvPicPr>
          <p:nvPr/>
        </p:nvPicPr>
        <p:blipFill>
          <a:blip r:embed="rId3"/>
          <a:stretch>
            <a:fillRect/>
          </a:stretch>
        </p:blipFill>
        <p:spPr>
          <a:xfrm>
            <a:off x="7978780" y="756617"/>
            <a:ext cx="368081" cy="368500"/>
          </a:xfrm>
          <a:prstGeom prst="rect">
            <a:avLst/>
          </a:prstGeom>
        </p:spPr>
      </p:pic>
      <p:pic>
        <p:nvPicPr>
          <p:cNvPr id="12" name="Picture 11">
            <a:extLst>
              <a:ext uri="{FF2B5EF4-FFF2-40B4-BE49-F238E27FC236}">
                <a16:creationId xmlns:a16="http://schemas.microsoft.com/office/drawing/2014/main" id="{1608B33B-914A-4A39-ABA7-D92A40807780}"/>
              </a:ext>
            </a:extLst>
          </p:cNvPr>
          <p:cNvPicPr>
            <a:picLocks noChangeAspect="1"/>
          </p:cNvPicPr>
          <p:nvPr/>
        </p:nvPicPr>
        <p:blipFill>
          <a:blip r:embed="rId4"/>
          <a:stretch>
            <a:fillRect/>
          </a:stretch>
        </p:blipFill>
        <p:spPr>
          <a:xfrm>
            <a:off x="7978780" y="1315203"/>
            <a:ext cx="368081" cy="368500"/>
          </a:xfrm>
          <a:prstGeom prst="rect">
            <a:avLst/>
          </a:prstGeom>
        </p:spPr>
      </p:pic>
      <p:pic>
        <p:nvPicPr>
          <p:cNvPr id="14" name="Picture 13">
            <a:extLst>
              <a:ext uri="{FF2B5EF4-FFF2-40B4-BE49-F238E27FC236}">
                <a16:creationId xmlns:a16="http://schemas.microsoft.com/office/drawing/2014/main" id="{0975F228-FE42-4714-BBF0-91F2268EB357}"/>
              </a:ext>
            </a:extLst>
          </p:cNvPr>
          <p:cNvPicPr>
            <a:picLocks noChangeAspect="1"/>
          </p:cNvPicPr>
          <p:nvPr/>
        </p:nvPicPr>
        <p:blipFill>
          <a:blip r:embed="rId5"/>
          <a:stretch>
            <a:fillRect/>
          </a:stretch>
        </p:blipFill>
        <p:spPr>
          <a:xfrm>
            <a:off x="7978780" y="1850929"/>
            <a:ext cx="368081" cy="368500"/>
          </a:xfrm>
          <a:prstGeom prst="rect">
            <a:avLst/>
          </a:prstGeom>
        </p:spPr>
      </p:pic>
      <p:pic>
        <p:nvPicPr>
          <p:cNvPr id="16" name="Picture 15">
            <a:extLst>
              <a:ext uri="{FF2B5EF4-FFF2-40B4-BE49-F238E27FC236}">
                <a16:creationId xmlns:a16="http://schemas.microsoft.com/office/drawing/2014/main" id="{973C90B1-9938-4D43-B41C-4B1D3A9767B1}"/>
              </a:ext>
            </a:extLst>
          </p:cNvPr>
          <p:cNvPicPr>
            <a:picLocks noChangeAspect="1"/>
          </p:cNvPicPr>
          <p:nvPr/>
        </p:nvPicPr>
        <p:blipFill>
          <a:blip r:embed="rId6"/>
          <a:stretch>
            <a:fillRect/>
          </a:stretch>
        </p:blipFill>
        <p:spPr>
          <a:xfrm>
            <a:off x="5426079" y="3781757"/>
            <a:ext cx="368081" cy="368500"/>
          </a:xfrm>
          <a:prstGeom prst="rect">
            <a:avLst/>
          </a:prstGeom>
        </p:spPr>
      </p:pic>
      <p:pic>
        <p:nvPicPr>
          <p:cNvPr id="18" name="Picture 17">
            <a:extLst>
              <a:ext uri="{FF2B5EF4-FFF2-40B4-BE49-F238E27FC236}">
                <a16:creationId xmlns:a16="http://schemas.microsoft.com/office/drawing/2014/main" id="{703C1361-B34B-4404-A2C1-82FCB43048D4}"/>
              </a:ext>
            </a:extLst>
          </p:cNvPr>
          <p:cNvPicPr>
            <a:picLocks noChangeAspect="1"/>
          </p:cNvPicPr>
          <p:nvPr/>
        </p:nvPicPr>
        <p:blipFill>
          <a:blip r:embed="rId7"/>
          <a:stretch>
            <a:fillRect/>
          </a:stretch>
        </p:blipFill>
        <p:spPr>
          <a:xfrm>
            <a:off x="5426079" y="4352472"/>
            <a:ext cx="368081" cy="368500"/>
          </a:xfrm>
          <a:prstGeom prst="rect">
            <a:avLst/>
          </a:prstGeom>
        </p:spPr>
      </p:pic>
      <p:pic>
        <p:nvPicPr>
          <p:cNvPr id="20" name="Picture 19">
            <a:extLst>
              <a:ext uri="{FF2B5EF4-FFF2-40B4-BE49-F238E27FC236}">
                <a16:creationId xmlns:a16="http://schemas.microsoft.com/office/drawing/2014/main" id="{174F2E6F-20DC-4C0D-B0B2-66192DDF6F9A}"/>
              </a:ext>
            </a:extLst>
          </p:cNvPr>
          <p:cNvPicPr>
            <a:picLocks noChangeAspect="1"/>
          </p:cNvPicPr>
          <p:nvPr/>
        </p:nvPicPr>
        <p:blipFill>
          <a:blip r:embed="rId8"/>
          <a:stretch>
            <a:fillRect/>
          </a:stretch>
        </p:blipFill>
        <p:spPr>
          <a:xfrm>
            <a:off x="10223100" y="3781757"/>
            <a:ext cx="368081" cy="368500"/>
          </a:xfrm>
          <a:prstGeom prst="rect">
            <a:avLst/>
          </a:prstGeom>
        </p:spPr>
      </p:pic>
      <p:pic>
        <p:nvPicPr>
          <p:cNvPr id="22" name="Picture 21">
            <a:extLst>
              <a:ext uri="{FF2B5EF4-FFF2-40B4-BE49-F238E27FC236}">
                <a16:creationId xmlns:a16="http://schemas.microsoft.com/office/drawing/2014/main" id="{6D0BCB5C-AB3D-4E1B-B51F-FB53FA45E7B0}"/>
              </a:ext>
            </a:extLst>
          </p:cNvPr>
          <p:cNvPicPr>
            <a:picLocks noChangeAspect="1"/>
          </p:cNvPicPr>
          <p:nvPr/>
        </p:nvPicPr>
        <p:blipFill>
          <a:blip r:embed="rId9"/>
          <a:stretch>
            <a:fillRect/>
          </a:stretch>
        </p:blipFill>
        <p:spPr>
          <a:xfrm>
            <a:off x="6470260" y="3301796"/>
            <a:ext cx="370794" cy="337085"/>
          </a:xfrm>
          <a:prstGeom prst="rect">
            <a:avLst/>
          </a:prstGeom>
        </p:spPr>
      </p:pic>
      <p:pic>
        <p:nvPicPr>
          <p:cNvPr id="24" name="Picture 23">
            <a:extLst>
              <a:ext uri="{FF2B5EF4-FFF2-40B4-BE49-F238E27FC236}">
                <a16:creationId xmlns:a16="http://schemas.microsoft.com/office/drawing/2014/main" id="{0015C0EB-E032-4E89-AF6C-6C354F738C35}"/>
              </a:ext>
            </a:extLst>
          </p:cNvPr>
          <p:cNvPicPr>
            <a:picLocks noChangeAspect="1"/>
          </p:cNvPicPr>
          <p:nvPr/>
        </p:nvPicPr>
        <p:blipFill>
          <a:blip r:embed="rId9"/>
          <a:stretch>
            <a:fillRect/>
          </a:stretch>
        </p:blipFill>
        <p:spPr>
          <a:xfrm>
            <a:off x="11051785" y="3315030"/>
            <a:ext cx="370794" cy="337085"/>
          </a:xfrm>
          <a:prstGeom prst="rect">
            <a:avLst/>
          </a:prstGeom>
        </p:spPr>
      </p:pic>
    </p:spTree>
    <p:extLst>
      <p:ext uri="{BB962C8B-B14F-4D97-AF65-F5344CB8AC3E}">
        <p14:creationId xmlns:p14="http://schemas.microsoft.com/office/powerpoint/2010/main" val="423301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FB8E5-9ECC-47E3-8166-03DE3DC4F97B}"/>
              </a:ext>
            </a:extLst>
          </p:cNvPr>
          <p:cNvPicPr>
            <a:picLocks noChangeAspect="1"/>
          </p:cNvPicPr>
          <p:nvPr/>
        </p:nvPicPr>
        <p:blipFill rotWithShape="1">
          <a:blip r:embed="rId2"/>
          <a:srcRect l="1641" r="1563"/>
          <a:stretch/>
        </p:blipFill>
        <p:spPr>
          <a:xfrm>
            <a:off x="193674" y="608968"/>
            <a:ext cx="11801475" cy="5274304"/>
          </a:xfrm>
          <a:prstGeom prst="rect">
            <a:avLst/>
          </a:prstGeom>
        </p:spPr>
      </p:pic>
      <p:pic>
        <p:nvPicPr>
          <p:cNvPr id="5" name="Picture 4">
            <a:extLst>
              <a:ext uri="{FF2B5EF4-FFF2-40B4-BE49-F238E27FC236}">
                <a16:creationId xmlns:a16="http://schemas.microsoft.com/office/drawing/2014/main" id="{3732297F-5AC5-4311-BDD4-D79A61E0205B}"/>
              </a:ext>
            </a:extLst>
          </p:cNvPr>
          <p:cNvPicPr>
            <a:picLocks noChangeAspect="1"/>
          </p:cNvPicPr>
          <p:nvPr/>
        </p:nvPicPr>
        <p:blipFill>
          <a:blip r:embed="rId3"/>
          <a:stretch>
            <a:fillRect/>
          </a:stretch>
        </p:blipFill>
        <p:spPr>
          <a:xfrm>
            <a:off x="7445483" y="777140"/>
            <a:ext cx="368081" cy="368500"/>
          </a:xfrm>
          <a:prstGeom prst="rect">
            <a:avLst/>
          </a:prstGeom>
        </p:spPr>
      </p:pic>
      <p:pic>
        <p:nvPicPr>
          <p:cNvPr id="7" name="Picture 6">
            <a:extLst>
              <a:ext uri="{FF2B5EF4-FFF2-40B4-BE49-F238E27FC236}">
                <a16:creationId xmlns:a16="http://schemas.microsoft.com/office/drawing/2014/main" id="{98DE5225-AA28-4EA9-80A0-0357ED7F874C}"/>
              </a:ext>
            </a:extLst>
          </p:cNvPr>
          <p:cNvPicPr>
            <a:picLocks noChangeAspect="1"/>
          </p:cNvPicPr>
          <p:nvPr/>
        </p:nvPicPr>
        <p:blipFill>
          <a:blip r:embed="rId4"/>
          <a:stretch>
            <a:fillRect/>
          </a:stretch>
        </p:blipFill>
        <p:spPr>
          <a:xfrm>
            <a:off x="7445064" y="1313812"/>
            <a:ext cx="368500" cy="368500"/>
          </a:xfrm>
          <a:prstGeom prst="rect">
            <a:avLst/>
          </a:prstGeom>
        </p:spPr>
      </p:pic>
      <p:pic>
        <p:nvPicPr>
          <p:cNvPr id="9" name="Picture 8">
            <a:extLst>
              <a:ext uri="{FF2B5EF4-FFF2-40B4-BE49-F238E27FC236}">
                <a16:creationId xmlns:a16="http://schemas.microsoft.com/office/drawing/2014/main" id="{36308025-0503-4487-ACA2-70EA701C6A06}"/>
              </a:ext>
            </a:extLst>
          </p:cNvPr>
          <p:cNvPicPr>
            <a:picLocks noChangeAspect="1"/>
          </p:cNvPicPr>
          <p:nvPr/>
        </p:nvPicPr>
        <p:blipFill>
          <a:blip r:embed="rId4"/>
          <a:stretch>
            <a:fillRect/>
          </a:stretch>
        </p:blipFill>
        <p:spPr>
          <a:xfrm>
            <a:off x="7445064" y="1823399"/>
            <a:ext cx="368500" cy="368500"/>
          </a:xfrm>
          <a:prstGeom prst="rect">
            <a:avLst/>
          </a:prstGeom>
        </p:spPr>
      </p:pic>
      <p:pic>
        <p:nvPicPr>
          <p:cNvPr id="11" name="Picture 10">
            <a:extLst>
              <a:ext uri="{FF2B5EF4-FFF2-40B4-BE49-F238E27FC236}">
                <a16:creationId xmlns:a16="http://schemas.microsoft.com/office/drawing/2014/main" id="{23B2863C-A3CC-4306-9924-D13AC2C729A2}"/>
              </a:ext>
            </a:extLst>
          </p:cNvPr>
          <p:cNvPicPr>
            <a:picLocks noChangeAspect="1"/>
          </p:cNvPicPr>
          <p:nvPr/>
        </p:nvPicPr>
        <p:blipFill>
          <a:blip r:embed="rId4"/>
          <a:stretch>
            <a:fillRect/>
          </a:stretch>
        </p:blipFill>
        <p:spPr>
          <a:xfrm>
            <a:off x="7907026" y="2340131"/>
            <a:ext cx="368500" cy="368500"/>
          </a:xfrm>
          <a:prstGeom prst="rect">
            <a:avLst/>
          </a:prstGeom>
        </p:spPr>
      </p:pic>
      <p:pic>
        <p:nvPicPr>
          <p:cNvPr id="13" name="Picture 12">
            <a:extLst>
              <a:ext uri="{FF2B5EF4-FFF2-40B4-BE49-F238E27FC236}">
                <a16:creationId xmlns:a16="http://schemas.microsoft.com/office/drawing/2014/main" id="{68C95E7D-0E99-4C55-BC10-841AA8112316}"/>
              </a:ext>
            </a:extLst>
          </p:cNvPr>
          <p:cNvPicPr>
            <a:picLocks noChangeAspect="1"/>
          </p:cNvPicPr>
          <p:nvPr/>
        </p:nvPicPr>
        <p:blipFill>
          <a:blip r:embed="rId4"/>
          <a:stretch>
            <a:fillRect/>
          </a:stretch>
        </p:blipFill>
        <p:spPr>
          <a:xfrm>
            <a:off x="5400364" y="4190362"/>
            <a:ext cx="368500" cy="368500"/>
          </a:xfrm>
          <a:prstGeom prst="rect">
            <a:avLst/>
          </a:prstGeom>
        </p:spPr>
      </p:pic>
      <p:pic>
        <p:nvPicPr>
          <p:cNvPr id="15" name="Picture 14">
            <a:extLst>
              <a:ext uri="{FF2B5EF4-FFF2-40B4-BE49-F238E27FC236}">
                <a16:creationId xmlns:a16="http://schemas.microsoft.com/office/drawing/2014/main" id="{80DF9478-7BEE-4A09-AF1C-0A60A8566604}"/>
              </a:ext>
            </a:extLst>
          </p:cNvPr>
          <p:cNvPicPr>
            <a:picLocks noChangeAspect="1"/>
          </p:cNvPicPr>
          <p:nvPr/>
        </p:nvPicPr>
        <p:blipFill>
          <a:blip r:embed="rId4"/>
          <a:stretch>
            <a:fillRect/>
          </a:stretch>
        </p:blipFill>
        <p:spPr>
          <a:xfrm>
            <a:off x="5400364" y="5036817"/>
            <a:ext cx="368500" cy="368500"/>
          </a:xfrm>
          <a:prstGeom prst="rect">
            <a:avLst/>
          </a:prstGeom>
        </p:spPr>
      </p:pic>
      <p:pic>
        <p:nvPicPr>
          <p:cNvPr id="17" name="Picture 16">
            <a:extLst>
              <a:ext uri="{FF2B5EF4-FFF2-40B4-BE49-F238E27FC236}">
                <a16:creationId xmlns:a16="http://schemas.microsoft.com/office/drawing/2014/main" id="{99B32BBA-6A01-42D8-8C10-D8B0EB85F052}"/>
              </a:ext>
            </a:extLst>
          </p:cNvPr>
          <p:cNvPicPr>
            <a:picLocks noChangeAspect="1"/>
          </p:cNvPicPr>
          <p:nvPr/>
        </p:nvPicPr>
        <p:blipFill>
          <a:blip r:embed="rId4"/>
          <a:stretch>
            <a:fillRect/>
          </a:stretch>
        </p:blipFill>
        <p:spPr>
          <a:xfrm>
            <a:off x="5400364" y="5569499"/>
            <a:ext cx="368500" cy="368500"/>
          </a:xfrm>
          <a:prstGeom prst="rect">
            <a:avLst/>
          </a:prstGeom>
        </p:spPr>
      </p:pic>
      <p:pic>
        <p:nvPicPr>
          <p:cNvPr id="19" name="Picture 18">
            <a:extLst>
              <a:ext uri="{FF2B5EF4-FFF2-40B4-BE49-F238E27FC236}">
                <a16:creationId xmlns:a16="http://schemas.microsoft.com/office/drawing/2014/main" id="{7EEE6BDC-444C-4B69-890C-393BAAAA242A}"/>
              </a:ext>
            </a:extLst>
          </p:cNvPr>
          <p:cNvPicPr>
            <a:picLocks noChangeAspect="1"/>
          </p:cNvPicPr>
          <p:nvPr/>
        </p:nvPicPr>
        <p:blipFill>
          <a:blip r:embed="rId4"/>
          <a:stretch>
            <a:fillRect/>
          </a:stretch>
        </p:blipFill>
        <p:spPr>
          <a:xfrm>
            <a:off x="10251764" y="4190362"/>
            <a:ext cx="368500" cy="368500"/>
          </a:xfrm>
          <a:prstGeom prst="rect">
            <a:avLst/>
          </a:prstGeom>
        </p:spPr>
      </p:pic>
      <p:pic>
        <p:nvPicPr>
          <p:cNvPr id="21" name="Picture 20">
            <a:extLst>
              <a:ext uri="{FF2B5EF4-FFF2-40B4-BE49-F238E27FC236}">
                <a16:creationId xmlns:a16="http://schemas.microsoft.com/office/drawing/2014/main" id="{B9CDEAF9-85B3-44AF-8079-579450DF9D48}"/>
              </a:ext>
            </a:extLst>
          </p:cNvPr>
          <p:cNvPicPr>
            <a:picLocks noChangeAspect="1"/>
          </p:cNvPicPr>
          <p:nvPr/>
        </p:nvPicPr>
        <p:blipFill>
          <a:blip r:embed="rId4"/>
          <a:stretch>
            <a:fillRect/>
          </a:stretch>
        </p:blipFill>
        <p:spPr>
          <a:xfrm>
            <a:off x="10251764" y="4725467"/>
            <a:ext cx="368500" cy="368500"/>
          </a:xfrm>
          <a:prstGeom prst="rect">
            <a:avLst/>
          </a:prstGeom>
        </p:spPr>
      </p:pic>
      <p:pic>
        <p:nvPicPr>
          <p:cNvPr id="23" name="Picture 22">
            <a:extLst>
              <a:ext uri="{FF2B5EF4-FFF2-40B4-BE49-F238E27FC236}">
                <a16:creationId xmlns:a16="http://schemas.microsoft.com/office/drawing/2014/main" id="{C82F8D74-786A-4F13-A34B-D251E486660C}"/>
              </a:ext>
            </a:extLst>
          </p:cNvPr>
          <p:cNvPicPr>
            <a:picLocks noChangeAspect="1"/>
          </p:cNvPicPr>
          <p:nvPr/>
        </p:nvPicPr>
        <p:blipFill>
          <a:blip r:embed="rId4"/>
          <a:stretch>
            <a:fillRect/>
          </a:stretch>
        </p:blipFill>
        <p:spPr>
          <a:xfrm>
            <a:off x="10251764" y="5241522"/>
            <a:ext cx="368500" cy="368500"/>
          </a:xfrm>
          <a:prstGeom prst="rect">
            <a:avLst/>
          </a:prstGeom>
        </p:spPr>
      </p:pic>
      <p:pic>
        <p:nvPicPr>
          <p:cNvPr id="25" name="Picture 24">
            <a:extLst>
              <a:ext uri="{FF2B5EF4-FFF2-40B4-BE49-F238E27FC236}">
                <a16:creationId xmlns:a16="http://schemas.microsoft.com/office/drawing/2014/main" id="{7736B14D-8723-4CB3-BC80-367620291C5F}"/>
              </a:ext>
            </a:extLst>
          </p:cNvPr>
          <p:cNvPicPr>
            <a:picLocks noChangeAspect="1"/>
          </p:cNvPicPr>
          <p:nvPr/>
        </p:nvPicPr>
        <p:blipFill>
          <a:blip r:embed="rId5"/>
          <a:stretch>
            <a:fillRect/>
          </a:stretch>
        </p:blipFill>
        <p:spPr>
          <a:xfrm>
            <a:off x="6042025" y="3743822"/>
            <a:ext cx="370794" cy="337085"/>
          </a:xfrm>
          <a:prstGeom prst="rect">
            <a:avLst/>
          </a:prstGeom>
        </p:spPr>
      </p:pic>
      <p:pic>
        <p:nvPicPr>
          <p:cNvPr id="27" name="Picture 26">
            <a:extLst>
              <a:ext uri="{FF2B5EF4-FFF2-40B4-BE49-F238E27FC236}">
                <a16:creationId xmlns:a16="http://schemas.microsoft.com/office/drawing/2014/main" id="{8DF4377B-7205-4018-B1F0-A492EE01FAB7}"/>
              </a:ext>
            </a:extLst>
          </p:cNvPr>
          <p:cNvPicPr>
            <a:picLocks noChangeAspect="1"/>
          </p:cNvPicPr>
          <p:nvPr/>
        </p:nvPicPr>
        <p:blipFill>
          <a:blip r:embed="rId5"/>
          <a:stretch>
            <a:fillRect/>
          </a:stretch>
        </p:blipFill>
        <p:spPr>
          <a:xfrm>
            <a:off x="10623550" y="3757056"/>
            <a:ext cx="370794" cy="337085"/>
          </a:xfrm>
          <a:prstGeom prst="rect">
            <a:avLst/>
          </a:prstGeom>
        </p:spPr>
      </p:pic>
      <p:sp>
        <p:nvSpPr>
          <p:cNvPr id="29" name="TextBox 28">
            <a:extLst>
              <a:ext uri="{FF2B5EF4-FFF2-40B4-BE49-F238E27FC236}">
                <a16:creationId xmlns:a16="http://schemas.microsoft.com/office/drawing/2014/main" id="{AE0392C2-44D2-4658-BD27-17E566B2CE5A}"/>
              </a:ext>
            </a:extLst>
          </p:cNvPr>
          <p:cNvSpPr txBox="1"/>
          <p:nvPr/>
        </p:nvSpPr>
        <p:spPr>
          <a:xfrm>
            <a:off x="205002" y="792083"/>
            <a:ext cx="3810187" cy="134806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Most of the triggers don’t allow you to change the name</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z="2000" b="1" spc="-102" dirty="0">
                <a:ln w="3175">
                  <a:noFill/>
                </a:ln>
                <a:solidFill>
                  <a:srgbClr val="505050"/>
                </a:solidFill>
                <a:latin typeface="Segoe UI Light"/>
                <a:cs typeface="Segoe UI" pitchFamily="34" charset="0"/>
              </a:rPr>
              <a:t>Outlook or Forms triggers allows</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665588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5BC2A9-8200-4C46-BB75-8D371FD6CDA8}"/>
              </a:ext>
            </a:extLst>
          </p:cNvPr>
          <p:cNvPicPr>
            <a:picLocks noChangeAspect="1"/>
          </p:cNvPicPr>
          <p:nvPr/>
        </p:nvPicPr>
        <p:blipFill>
          <a:blip r:embed="rId2"/>
          <a:stretch>
            <a:fillRect/>
          </a:stretch>
        </p:blipFill>
        <p:spPr>
          <a:xfrm>
            <a:off x="1118130" y="1081290"/>
            <a:ext cx="6358330" cy="2433435"/>
          </a:xfrm>
          <a:prstGeom prst="rect">
            <a:avLst/>
          </a:prstGeom>
        </p:spPr>
      </p:pic>
      <p:pic>
        <p:nvPicPr>
          <p:cNvPr id="5" name="Picture 4">
            <a:extLst>
              <a:ext uri="{FF2B5EF4-FFF2-40B4-BE49-F238E27FC236}">
                <a16:creationId xmlns:a16="http://schemas.microsoft.com/office/drawing/2014/main" id="{B84C9B1A-295F-4139-9EAC-7DC8AB6D7D15}"/>
              </a:ext>
            </a:extLst>
          </p:cNvPr>
          <p:cNvPicPr>
            <a:picLocks noChangeAspect="1"/>
          </p:cNvPicPr>
          <p:nvPr/>
        </p:nvPicPr>
        <p:blipFill>
          <a:blip r:embed="rId3"/>
          <a:stretch>
            <a:fillRect/>
          </a:stretch>
        </p:blipFill>
        <p:spPr>
          <a:xfrm>
            <a:off x="5331024" y="2641044"/>
            <a:ext cx="6239746" cy="3419952"/>
          </a:xfrm>
          <a:prstGeom prst="rect">
            <a:avLst/>
          </a:prstGeom>
        </p:spPr>
      </p:pic>
      <p:sp>
        <p:nvSpPr>
          <p:cNvPr id="8" name="TextBox 7">
            <a:extLst>
              <a:ext uri="{FF2B5EF4-FFF2-40B4-BE49-F238E27FC236}">
                <a16:creationId xmlns:a16="http://schemas.microsoft.com/office/drawing/2014/main" id="{C468356A-82D9-4FF9-A385-B446E130A3B4}"/>
              </a:ext>
            </a:extLst>
          </p:cNvPr>
          <p:cNvSpPr txBox="1"/>
          <p:nvPr/>
        </p:nvSpPr>
        <p:spPr>
          <a:xfrm>
            <a:off x="944142" y="4638204"/>
            <a:ext cx="3810187" cy="154196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Never rename action names without fixing all the connectors</a:t>
            </a:r>
            <a:r>
              <a:rPr lang="en-US" spc="-102" dirty="0">
                <a:ln w="3175">
                  <a:noFill/>
                </a:ln>
                <a:solidFill>
                  <a:srgbClr val="505050"/>
                </a:solidFill>
                <a:latin typeface="Segoe UI Light"/>
                <a:cs typeface="Segoe UI" pitchFamily="34" charset="0"/>
              </a:rPr>
              <a: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b="1" spc="-102" dirty="0">
              <a:ln w="3175">
                <a:noFill/>
              </a:ln>
              <a:solidFill>
                <a:srgbClr val="505050"/>
              </a:solidFill>
              <a:latin typeface="Segoe UI Light"/>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pc="-102" dirty="0">
                <a:ln w="3175">
                  <a:noFill/>
                </a:ln>
                <a:solidFill>
                  <a:srgbClr val="505050"/>
                </a:solidFill>
                <a:latin typeface="Segoe UI Light"/>
                <a:cs typeface="Segoe UI" pitchFamily="34" charset="0"/>
              </a:rPr>
              <a:t>especially if they have a </a:t>
            </a:r>
            <a:r>
              <a:rPr lang="en-US" b="1" spc="-102" dirty="0">
                <a:ln w="3175">
                  <a:noFill/>
                </a:ln>
                <a:solidFill>
                  <a:srgbClr val="505050"/>
                </a:solidFill>
                <a:latin typeface="Segoe UI Light"/>
                <a:cs typeface="Segoe UI" pitchFamily="34" charset="0"/>
              </a:rPr>
              <a:t>dependency</a:t>
            </a:r>
            <a:r>
              <a:rPr lang="en-US" spc="-102" dirty="0">
                <a:ln w="3175">
                  <a:noFill/>
                </a:ln>
                <a:solidFill>
                  <a:srgbClr val="505050"/>
                </a:solidFill>
                <a:latin typeface="Segoe UI Light"/>
                <a:cs typeface="Segoe UI" pitchFamily="34" charset="0"/>
              </a:rPr>
              <a:t> on the </a:t>
            </a:r>
            <a:r>
              <a:rPr lang="en-US" b="1" spc="-102" dirty="0">
                <a:ln w="3175">
                  <a:noFill/>
                </a:ln>
                <a:solidFill>
                  <a:srgbClr val="505050"/>
                </a:solidFill>
                <a:latin typeface="Segoe UI Light"/>
                <a:cs typeface="Segoe UI" pitchFamily="34" charset="0"/>
              </a:rPr>
              <a:t>action</a:t>
            </a:r>
            <a:r>
              <a:rPr lang="en-US" spc="-102" dirty="0">
                <a:ln w="3175">
                  <a:noFill/>
                </a:ln>
                <a:solidFill>
                  <a:srgbClr val="505050"/>
                </a:solidFill>
                <a:latin typeface="Segoe UI Light"/>
                <a:cs typeface="Segoe UI" pitchFamily="34" charset="0"/>
              </a:rPr>
              <a:t>, you are </a:t>
            </a:r>
            <a:r>
              <a:rPr lang="en-US" b="1" spc="-102" dirty="0">
                <a:ln w="3175">
                  <a:noFill/>
                </a:ln>
                <a:solidFill>
                  <a:srgbClr val="505050"/>
                </a:solidFill>
                <a:latin typeface="Segoe UI Light"/>
                <a:cs typeface="Segoe UI" pitchFamily="34" charset="0"/>
              </a:rPr>
              <a:t>renaming</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extBox 9">
            <a:extLst>
              <a:ext uri="{FF2B5EF4-FFF2-40B4-BE49-F238E27FC236}">
                <a16:creationId xmlns:a16="http://schemas.microsoft.com/office/drawing/2014/main" id="{50090BAB-C759-42A1-B7AA-5DAF2444B69D}"/>
              </a:ext>
            </a:extLst>
          </p:cNvPr>
          <p:cNvSpPr txBox="1"/>
          <p:nvPr/>
        </p:nvSpPr>
        <p:spPr>
          <a:xfrm>
            <a:off x="944142" y="3603649"/>
            <a:ext cx="381018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You can always rename the actions even the ones that have dependencies directly without any impact.</a:t>
            </a:r>
          </a:p>
        </p:txBody>
      </p:sp>
    </p:spTree>
    <p:extLst>
      <p:ext uri="{BB962C8B-B14F-4D97-AF65-F5344CB8AC3E}">
        <p14:creationId xmlns:p14="http://schemas.microsoft.com/office/powerpoint/2010/main" val="2845110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9BE6"/>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F18FEF9-6C72-4A80-A262-ACEA58A0D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8713" y="838994"/>
            <a:ext cx="5980112" cy="598011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1CD750B2-B520-45F5-9944-1FC7C5D37891}"/>
              </a:ext>
            </a:extLst>
          </p:cNvPr>
          <p:cNvSpPr/>
          <p:nvPr/>
        </p:nvSpPr>
        <p:spPr>
          <a:xfrm>
            <a:off x="9968184" y="161830"/>
            <a:ext cx="1892575" cy="1892575"/>
          </a:xfrm>
          <a:prstGeom prst="ellipse">
            <a:avLst/>
          </a:prstGeom>
          <a:solidFill>
            <a:srgbClr val="FDAC5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6199B543-2E1B-4535-BAA8-601B7E3FA78E}"/>
              </a:ext>
            </a:extLst>
          </p:cNvPr>
          <p:cNvSpPr txBox="1"/>
          <p:nvPr/>
        </p:nvSpPr>
        <p:spPr>
          <a:xfrm>
            <a:off x="10298238" y="155361"/>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4</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18" name="AutoShape 5">
            <a:extLst>
              <a:ext uri="{FF2B5EF4-FFF2-40B4-BE49-F238E27FC236}">
                <a16:creationId xmlns:a16="http://schemas.microsoft.com/office/drawing/2014/main" id="{D62223D0-054E-41C4-B69B-73F5E859BE8F}"/>
              </a:ext>
            </a:extLst>
          </p:cNvPr>
          <p:cNvSpPr>
            <a:spLocks noChangeArrowheads="1"/>
          </p:cNvSpPr>
          <p:nvPr/>
        </p:nvSpPr>
        <p:spPr bwMode="auto">
          <a:xfrm>
            <a:off x="170268" y="3920881"/>
            <a:ext cx="5858466" cy="2383876"/>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20" name="AutoShape 6">
            <a:extLst>
              <a:ext uri="{FF2B5EF4-FFF2-40B4-BE49-F238E27FC236}">
                <a16:creationId xmlns:a16="http://schemas.microsoft.com/office/drawing/2014/main" id="{71CFB6A7-3BBC-49DC-A37E-9D4C9B9B052B}"/>
              </a:ext>
            </a:extLst>
          </p:cNvPr>
          <p:cNvSpPr>
            <a:spLocks noChangeArrowheads="1"/>
          </p:cNvSpPr>
          <p:nvPr/>
        </p:nvSpPr>
        <p:spPr bwMode="auto">
          <a:xfrm>
            <a:off x="269237" y="3982729"/>
            <a:ext cx="5703597" cy="2202382"/>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Everyone can read the comments</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Improves readability</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Transfer knowledge</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rPr>
              <a:t>Save yourself and teammates from future frustration</a:t>
            </a:r>
          </a:p>
          <a:p>
            <a:pPr indent="-457200">
              <a:lnSpc>
                <a:spcPct val="90000"/>
              </a:lnSpc>
              <a:spcBef>
                <a:spcPct val="40000"/>
              </a:spcBef>
              <a:buClr>
                <a:srgbClr val="8DACD0"/>
              </a:buClr>
              <a:buSzPct val="7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rPr>
              <a:t>Every expression should have a comment</a:t>
            </a:r>
          </a:p>
        </p:txBody>
      </p:sp>
      <p:sp>
        <p:nvSpPr>
          <p:cNvPr id="31" name="Title 1">
            <a:extLst>
              <a:ext uri="{FF2B5EF4-FFF2-40B4-BE49-F238E27FC236}">
                <a16:creationId xmlns:a16="http://schemas.microsoft.com/office/drawing/2014/main" id="{D40168A0-A5C8-4C48-ADD1-6C3152B03799}"/>
              </a:ext>
            </a:extLst>
          </p:cNvPr>
          <p:cNvSpPr txBox="1">
            <a:spLocks/>
          </p:cNvSpPr>
          <p:nvPr/>
        </p:nvSpPr>
        <p:spPr>
          <a:xfrm>
            <a:off x="170268" y="553244"/>
            <a:ext cx="598011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add </a:t>
            </a: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comments</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Tree>
    <p:extLst>
      <p:ext uri="{BB962C8B-B14F-4D97-AF65-F5344CB8AC3E}">
        <p14:creationId xmlns:p14="http://schemas.microsoft.com/office/powerpoint/2010/main" val="975527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887359-8F3E-480D-B74C-5D607B1C0A9F}"/>
              </a:ext>
            </a:extLst>
          </p:cNvPr>
          <p:cNvPicPr>
            <a:picLocks noChangeAspect="1"/>
          </p:cNvPicPr>
          <p:nvPr/>
        </p:nvPicPr>
        <p:blipFill>
          <a:blip r:embed="rId2"/>
          <a:stretch>
            <a:fillRect/>
          </a:stretch>
        </p:blipFill>
        <p:spPr>
          <a:xfrm>
            <a:off x="695144" y="394480"/>
            <a:ext cx="5750883" cy="4018001"/>
          </a:xfrm>
          <a:prstGeom prst="rect">
            <a:avLst/>
          </a:prstGeom>
        </p:spPr>
      </p:pic>
      <p:pic>
        <p:nvPicPr>
          <p:cNvPr id="3" name="Picture 2">
            <a:extLst>
              <a:ext uri="{FF2B5EF4-FFF2-40B4-BE49-F238E27FC236}">
                <a16:creationId xmlns:a16="http://schemas.microsoft.com/office/drawing/2014/main" id="{03B59A7E-2696-4F2F-9F9D-957D8BC30E72}"/>
              </a:ext>
            </a:extLst>
          </p:cNvPr>
          <p:cNvPicPr>
            <a:picLocks noChangeAspect="1"/>
          </p:cNvPicPr>
          <p:nvPr/>
        </p:nvPicPr>
        <p:blipFill>
          <a:blip r:embed="rId3"/>
          <a:stretch>
            <a:fillRect/>
          </a:stretch>
        </p:blipFill>
        <p:spPr>
          <a:xfrm>
            <a:off x="6065849" y="3653221"/>
            <a:ext cx="5741361" cy="2637408"/>
          </a:xfrm>
          <a:prstGeom prst="rect">
            <a:avLst/>
          </a:prstGeom>
        </p:spPr>
      </p:pic>
      <p:pic>
        <p:nvPicPr>
          <p:cNvPr id="4" name="Picture 3">
            <a:extLst>
              <a:ext uri="{FF2B5EF4-FFF2-40B4-BE49-F238E27FC236}">
                <a16:creationId xmlns:a16="http://schemas.microsoft.com/office/drawing/2014/main" id="{D9E53A12-5A9C-4441-9045-E0F304A654B2}"/>
              </a:ext>
            </a:extLst>
          </p:cNvPr>
          <p:cNvPicPr>
            <a:picLocks noChangeAspect="1"/>
          </p:cNvPicPr>
          <p:nvPr/>
        </p:nvPicPr>
        <p:blipFill>
          <a:blip r:embed="rId4"/>
          <a:stretch>
            <a:fillRect/>
          </a:stretch>
        </p:blipFill>
        <p:spPr>
          <a:xfrm>
            <a:off x="6094412" y="672342"/>
            <a:ext cx="5712798" cy="2208949"/>
          </a:xfrm>
          <a:prstGeom prst="rect">
            <a:avLst/>
          </a:prstGeom>
        </p:spPr>
      </p:pic>
      <p:pic>
        <p:nvPicPr>
          <p:cNvPr id="5" name="Picture 4">
            <a:extLst>
              <a:ext uri="{FF2B5EF4-FFF2-40B4-BE49-F238E27FC236}">
                <a16:creationId xmlns:a16="http://schemas.microsoft.com/office/drawing/2014/main" id="{92CE0B68-0FB5-40BB-A90F-0BD7F4ED0DFC}"/>
              </a:ext>
            </a:extLst>
          </p:cNvPr>
          <p:cNvPicPr>
            <a:picLocks noChangeAspect="1"/>
          </p:cNvPicPr>
          <p:nvPr/>
        </p:nvPicPr>
        <p:blipFill>
          <a:blip r:embed="rId5"/>
          <a:stretch>
            <a:fillRect/>
          </a:stretch>
        </p:blipFill>
        <p:spPr>
          <a:xfrm>
            <a:off x="460627" y="2428635"/>
            <a:ext cx="6910905" cy="4209454"/>
          </a:xfrm>
          <a:prstGeom prst="rect">
            <a:avLst/>
          </a:prstGeom>
        </p:spPr>
      </p:pic>
    </p:spTree>
    <p:extLst>
      <p:ext uri="{BB962C8B-B14F-4D97-AF65-F5344CB8AC3E}">
        <p14:creationId xmlns:p14="http://schemas.microsoft.com/office/powerpoint/2010/main" val="986488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19DE11-AA53-4B50-A994-DD2F723B972C}"/>
              </a:ext>
            </a:extLst>
          </p:cNvPr>
          <p:cNvPicPr>
            <a:picLocks noChangeAspect="1"/>
          </p:cNvPicPr>
          <p:nvPr/>
        </p:nvPicPr>
        <p:blipFill rotWithShape="1">
          <a:blip r:embed="rId2"/>
          <a:srcRect l="23489" r="18304" b="-1"/>
          <a:stretch/>
        </p:blipFill>
        <p:spPr>
          <a:xfrm>
            <a:off x="20" y="10"/>
            <a:ext cx="5980092" cy="6857990"/>
          </a:xfrm>
          <a:prstGeom prst="rect">
            <a:avLst/>
          </a:prstGeom>
          <a:noFill/>
        </p:spPr>
      </p:pic>
      <p:sp>
        <p:nvSpPr>
          <p:cNvPr id="2" name="Oval 1">
            <a:extLst>
              <a:ext uri="{FF2B5EF4-FFF2-40B4-BE49-F238E27FC236}">
                <a16:creationId xmlns:a16="http://schemas.microsoft.com/office/drawing/2014/main" id="{3E96688C-0E81-4E49-B5B3-7C4042AC7E13}"/>
              </a:ext>
            </a:extLst>
          </p:cNvPr>
          <p:cNvSpPr/>
          <p:nvPr/>
        </p:nvSpPr>
        <p:spPr>
          <a:xfrm>
            <a:off x="262209" y="161637"/>
            <a:ext cx="1892575" cy="1892575"/>
          </a:xfrm>
          <a:prstGeom prst="ellipse">
            <a:avLst/>
          </a:prstGeom>
          <a:solidFill>
            <a:srgbClr val="67D90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4298244-39E2-4A24-B352-B5BF802D4445}"/>
              </a:ext>
            </a:extLst>
          </p:cNvPr>
          <p:cNvSpPr txBox="1"/>
          <p:nvPr/>
        </p:nvSpPr>
        <p:spPr>
          <a:xfrm>
            <a:off x="639888" y="154594"/>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5</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5" name="Title 1">
            <a:extLst>
              <a:ext uri="{FF2B5EF4-FFF2-40B4-BE49-F238E27FC236}">
                <a16:creationId xmlns:a16="http://schemas.microsoft.com/office/drawing/2014/main" id="{12F08DE7-A83D-478C-814A-C8FB1E7B7770}"/>
              </a:ext>
            </a:extLst>
          </p:cNvPr>
          <p:cNvSpPr txBox="1">
            <a:spLocks/>
          </p:cNvSpPr>
          <p:nvPr/>
        </p:nvSpPr>
        <p:spPr>
          <a:xfrm>
            <a:off x="6241413"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Black" panose="020B0A02040204020203" pitchFamily="34" charset="0"/>
                <a:ea typeface="Segoe UI Black" panose="020B0A02040204020203" pitchFamily="34" charset="0"/>
              </a:rPr>
              <a:t>copy</a:t>
            </a:r>
            <a:r>
              <a:rPr lang="en-US" sz="6000" dirty="0">
                <a:solidFill>
                  <a:srgbClr val="FFFFFF"/>
                </a:solidFill>
                <a:latin typeface="Segoe UI Light"/>
              </a:rPr>
              <a:t> to my </a:t>
            </a: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clipboard</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
        <p:nvSpPr>
          <p:cNvPr id="8" name="AutoShape 5">
            <a:extLst>
              <a:ext uri="{FF2B5EF4-FFF2-40B4-BE49-F238E27FC236}">
                <a16:creationId xmlns:a16="http://schemas.microsoft.com/office/drawing/2014/main" id="{0DAFD5B6-9B1B-41B8-BED4-D84A609A639D}"/>
              </a:ext>
            </a:extLst>
          </p:cNvPr>
          <p:cNvSpPr>
            <a:spLocks noChangeArrowheads="1"/>
          </p:cNvSpPr>
          <p:nvPr/>
        </p:nvSpPr>
        <p:spPr bwMode="auto">
          <a:xfrm>
            <a:off x="6142443" y="3920880"/>
            <a:ext cx="5858466" cy="1517895"/>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9" name="AutoShape 6">
            <a:extLst>
              <a:ext uri="{FF2B5EF4-FFF2-40B4-BE49-F238E27FC236}">
                <a16:creationId xmlns:a16="http://schemas.microsoft.com/office/drawing/2014/main" id="{F7AEF343-9F6E-4840-9C91-846DC7FE9EFD}"/>
              </a:ext>
            </a:extLst>
          </p:cNvPr>
          <p:cNvSpPr>
            <a:spLocks noChangeArrowheads="1"/>
          </p:cNvSpPr>
          <p:nvPr/>
        </p:nvSpPr>
        <p:spPr bwMode="auto">
          <a:xfrm>
            <a:off x="6241412" y="3982729"/>
            <a:ext cx="5703597" cy="1270605"/>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Easy way to Duplicate Actions or Scope</a:t>
            </a:r>
          </a:p>
          <a:p>
            <a:pPr marL="236387" lvl="1" indent="-236387">
              <a:lnSpc>
                <a:spcPct val="90000"/>
              </a:lnSpc>
              <a:spcBef>
                <a:spcPct val="40000"/>
              </a:spcBef>
              <a:buClr>
                <a:srgbClr val="8DACD0"/>
              </a:buClr>
              <a:buSzPct val="70000"/>
            </a:pPr>
            <a:endParaRPr lang="en-US" sz="100" dirty="0">
              <a:solidFill>
                <a:srgbClr val="FFFFFF"/>
              </a:solidFill>
            </a:endParaRP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indent="-457200">
              <a:lnSpc>
                <a:spcPct val="90000"/>
              </a:lnSpc>
              <a:spcBef>
                <a:spcPct val="40000"/>
              </a:spcBef>
              <a:buClr>
                <a:srgbClr val="8DACD0"/>
              </a:buClr>
              <a:buSzPct val="7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latin typeface="Segoe UI Light"/>
              </a:rPr>
              <a:t>Avoid reproducing settings over and over again</a:t>
            </a:r>
          </a:p>
          <a:p>
            <a:pPr indent="-457200">
              <a:lnSpc>
                <a:spcPct val="90000"/>
              </a:lnSpc>
              <a:spcBef>
                <a:spcPct val="40000"/>
              </a:spcBef>
              <a:buClr>
                <a:srgbClr val="8DACD0"/>
              </a:buClr>
              <a:buSzPct val="7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latin typeface="Segoe UI Light"/>
              </a:rPr>
              <a:t>Copy once, paste many times</a:t>
            </a:r>
          </a:p>
        </p:txBody>
      </p:sp>
    </p:spTree>
    <p:extLst>
      <p:ext uri="{BB962C8B-B14F-4D97-AF65-F5344CB8AC3E}">
        <p14:creationId xmlns:p14="http://schemas.microsoft.com/office/powerpoint/2010/main" val="300986355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41A3E-72A9-4150-A534-9AA55326B113}"/>
              </a:ext>
            </a:extLst>
          </p:cNvPr>
          <p:cNvPicPr>
            <a:picLocks noChangeAspect="1"/>
          </p:cNvPicPr>
          <p:nvPr/>
        </p:nvPicPr>
        <p:blipFill>
          <a:blip r:embed="rId2"/>
          <a:stretch>
            <a:fillRect/>
          </a:stretch>
        </p:blipFill>
        <p:spPr>
          <a:xfrm>
            <a:off x="882675" y="759808"/>
            <a:ext cx="6490773" cy="3057812"/>
          </a:xfrm>
          <a:prstGeom prst="rect">
            <a:avLst/>
          </a:prstGeom>
        </p:spPr>
      </p:pic>
      <p:pic>
        <p:nvPicPr>
          <p:cNvPr id="8" name="Picture 7">
            <a:extLst>
              <a:ext uri="{FF2B5EF4-FFF2-40B4-BE49-F238E27FC236}">
                <a16:creationId xmlns:a16="http://schemas.microsoft.com/office/drawing/2014/main" id="{256DE26B-1564-4A17-A356-BF11128DD9D6}"/>
              </a:ext>
            </a:extLst>
          </p:cNvPr>
          <p:cNvPicPr>
            <a:picLocks noChangeAspect="1"/>
          </p:cNvPicPr>
          <p:nvPr/>
        </p:nvPicPr>
        <p:blipFill rotWithShape="1">
          <a:blip r:embed="rId3"/>
          <a:srcRect t="3757"/>
          <a:stretch/>
        </p:blipFill>
        <p:spPr>
          <a:xfrm>
            <a:off x="6665347" y="3198495"/>
            <a:ext cx="4997862" cy="2800350"/>
          </a:xfrm>
          <a:prstGeom prst="rect">
            <a:avLst/>
          </a:prstGeom>
        </p:spPr>
      </p:pic>
      <p:sp>
        <p:nvSpPr>
          <p:cNvPr id="10" name="TextBox 9">
            <a:extLst>
              <a:ext uri="{FF2B5EF4-FFF2-40B4-BE49-F238E27FC236}">
                <a16:creationId xmlns:a16="http://schemas.microsoft.com/office/drawing/2014/main" id="{E6CD3703-3E38-4317-9144-F3F7F28012D5}"/>
              </a:ext>
            </a:extLst>
          </p:cNvPr>
          <p:cNvSpPr txBox="1"/>
          <p:nvPr/>
        </p:nvSpPr>
        <p:spPr>
          <a:xfrm>
            <a:off x="624102" y="4287758"/>
            <a:ext cx="3810187" cy="19851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The clipboard content is available during the lifetime of your browser session</a:t>
            </a:r>
            <a:r>
              <a:rPr lang="en-US" spc="-102" dirty="0">
                <a:ln w="3175">
                  <a:noFill/>
                </a:ln>
                <a:solidFill>
                  <a:srgbClr val="505050"/>
                </a:solidFill>
                <a:latin typeface="Segoe UI Light"/>
                <a:cs typeface="Segoe UI" pitchFamily="34" charset="0"/>
              </a:rPr>
              <a: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700" spc="-102" dirty="0">
              <a:ln w="3175">
                <a:noFill/>
              </a:ln>
              <a:solidFill>
                <a:srgbClr val="505050"/>
              </a:solidFill>
              <a:latin typeface="Segoe UI Light"/>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pc="-102" dirty="0">
                <a:ln w="3175">
                  <a:noFill/>
                </a:ln>
                <a:solidFill>
                  <a:srgbClr val="505050"/>
                </a:solidFill>
                <a:latin typeface="Segoe UI Light"/>
                <a:cs typeface="Segoe UI" pitchFamily="34" charset="0"/>
              </a:rPr>
              <a:t>…you can even copy and paste into different Power Automate flows.</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700" b="1" spc="-102" dirty="0">
              <a:ln w="3175">
                <a:noFill/>
              </a:ln>
              <a:solidFill>
                <a:srgbClr val="505050"/>
              </a:solidFill>
              <a:latin typeface="Segoe UI Light"/>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pc="-102" dirty="0">
                <a:ln w="3175">
                  <a:noFill/>
                </a:ln>
                <a:solidFill>
                  <a:srgbClr val="505050"/>
                </a:solidFill>
                <a:latin typeface="Segoe UI Light"/>
                <a:cs typeface="Segoe UI" pitchFamily="34" charset="0"/>
              </a:rPr>
              <a:t>If you </a:t>
            </a:r>
            <a:r>
              <a:rPr lang="en-US" b="1" spc="-102" dirty="0">
                <a:ln w="3175">
                  <a:noFill/>
                </a:ln>
                <a:solidFill>
                  <a:srgbClr val="505050"/>
                </a:solidFill>
                <a:latin typeface="Segoe UI Light"/>
                <a:cs typeface="Segoe UI" pitchFamily="34" charset="0"/>
              </a:rPr>
              <a:t>refresh</a:t>
            </a:r>
            <a:r>
              <a:rPr lang="en-US" spc="-102" dirty="0">
                <a:ln w="3175">
                  <a:noFill/>
                </a:ln>
                <a:solidFill>
                  <a:srgbClr val="505050"/>
                </a:solidFill>
                <a:latin typeface="Segoe UI Light"/>
                <a:cs typeface="Segoe UI" pitchFamily="34" charset="0"/>
              </a:rPr>
              <a:t> the browser (F5) your </a:t>
            </a:r>
            <a:r>
              <a:rPr lang="en-US" b="1" spc="-102" dirty="0">
                <a:ln w="3175">
                  <a:noFill/>
                </a:ln>
                <a:solidFill>
                  <a:srgbClr val="505050"/>
                </a:solidFill>
                <a:latin typeface="Segoe UI Light"/>
                <a:cs typeface="Segoe UI" pitchFamily="34" charset="0"/>
              </a:rPr>
              <a:t>clipboard</a:t>
            </a:r>
            <a:r>
              <a:rPr lang="en-US" spc="-102" dirty="0">
                <a:ln w="3175">
                  <a:noFill/>
                </a:ln>
                <a:solidFill>
                  <a:srgbClr val="505050"/>
                </a:solidFill>
                <a:latin typeface="Segoe UI Light"/>
                <a:cs typeface="Segoe UI" pitchFamily="34" charset="0"/>
              </a:rPr>
              <a:t> content will </a:t>
            </a:r>
            <a:r>
              <a:rPr lang="en-US" b="1" spc="-102" dirty="0">
                <a:ln w="3175">
                  <a:noFill/>
                </a:ln>
                <a:solidFill>
                  <a:srgbClr val="505050"/>
                </a:solidFill>
                <a:latin typeface="Segoe UI Light"/>
                <a:cs typeface="Segoe UI" pitchFamily="34" charset="0"/>
              </a:rPr>
              <a:t>go away</a:t>
            </a:r>
            <a:r>
              <a:rPr lang="en-US" spc="-102" dirty="0">
                <a:ln w="3175">
                  <a:noFill/>
                </a:ln>
                <a:solidFill>
                  <a:srgbClr val="505050"/>
                </a:solidFill>
                <a:latin typeface="Segoe UI Light"/>
                <a:cs typeface="Segoe UI" pitchFamily="34" charset="0"/>
              </a:rPr>
              <a:t>!</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31995094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5">
            <a:extLst>
              <a:ext uri="{FF2B5EF4-FFF2-40B4-BE49-F238E27FC236}">
                <a16:creationId xmlns:a16="http://schemas.microsoft.com/office/drawing/2014/main" id="{704F6C61-4A4A-4005-B114-43FAAD7DF7C4}"/>
              </a:ext>
            </a:extLst>
          </p:cNvPr>
          <p:cNvPicPr>
            <a:picLocks noChangeAspect="1"/>
          </p:cNvPicPr>
          <p:nvPr/>
        </p:nvPicPr>
        <p:blipFill rotWithShape="1">
          <a:blip r:embed="rId2"/>
          <a:srcRect l="8725" r="33941"/>
          <a:stretch/>
        </p:blipFill>
        <p:spPr>
          <a:xfrm>
            <a:off x="6208713" y="10"/>
            <a:ext cx="5980112" cy="6857990"/>
          </a:xfrm>
          <a:prstGeom prst="rect">
            <a:avLst/>
          </a:prstGeom>
          <a:noFill/>
        </p:spPr>
      </p:pic>
      <p:sp>
        <p:nvSpPr>
          <p:cNvPr id="7" name="Oval 6">
            <a:extLst>
              <a:ext uri="{FF2B5EF4-FFF2-40B4-BE49-F238E27FC236}">
                <a16:creationId xmlns:a16="http://schemas.microsoft.com/office/drawing/2014/main" id="{BEBF290A-16FE-48D5-B41E-3CB1B74D253A}"/>
              </a:ext>
            </a:extLst>
          </p:cNvPr>
          <p:cNvSpPr/>
          <p:nvPr/>
        </p:nvSpPr>
        <p:spPr>
          <a:xfrm>
            <a:off x="9968184" y="161830"/>
            <a:ext cx="1892575" cy="1892575"/>
          </a:xfrm>
          <a:prstGeom prst="ellipse">
            <a:avLst/>
          </a:prstGeom>
          <a:solidFill>
            <a:srgbClr val="FDAC5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7126C52-C15D-4925-BBFD-C88B284D3485}"/>
              </a:ext>
            </a:extLst>
          </p:cNvPr>
          <p:cNvSpPr txBox="1"/>
          <p:nvPr/>
        </p:nvSpPr>
        <p:spPr>
          <a:xfrm>
            <a:off x="10298238" y="155361"/>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6</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9" name="AutoShape 5">
            <a:extLst>
              <a:ext uri="{FF2B5EF4-FFF2-40B4-BE49-F238E27FC236}">
                <a16:creationId xmlns:a16="http://schemas.microsoft.com/office/drawing/2014/main" id="{D67ECEFA-3250-4AF3-AD9F-2E82C07A46AB}"/>
              </a:ext>
            </a:extLst>
          </p:cNvPr>
          <p:cNvSpPr>
            <a:spLocks noChangeArrowheads="1"/>
          </p:cNvSpPr>
          <p:nvPr/>
        </p:nvSpPr>
        <p:spPr bwMode="auto">
          <a:xfrm>
            <a:off x="170268" y="3920881"/>
            <a:ext cx="5858466" cy="1832219"/>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11" name="AutoShape 6">
            <a:extLst>
              <a:ext uri="{FF2B5EF4-FFF2-40B4-BE49-F238E27FC236}">
                <a16:creationId xmlns:a16="http://schemas.microsoft.com/office/drawing/2014/main" id="{282E7893-2DC6-46F1-B29F-C4691C080B3D}"/>
              </a:ext>
            </a:extLst>
          </p:cNvPr>
          <p:cNvSpPr>
            <a:spLocks noChangeArrowheads="1"/>
          </p:cNvSpPr>
          <p:nvPr/>
        </p:nvSpPr>
        <p:spPr bwMode="auto">
          <a:xfrm>
            <a:off x="269237" y="3982729"/>
            <a:ext cx="5703597" cy="1648650"/>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0" lvl="1" indent="-457200">
              <a:lnSpc>
                <a:spcPct val="90000"/>
              </a:lnSpc>
              <a:spcBef>
                <a:spcPct val="40000"/>
              </a:spcBef>
              <a:buClr>
                <a:srgbClr val="8DACD0"/>
              </a:buClr>
              <a:buSzPct val="70000"/>
            </a:pPr>
            <a:r>
              <a:rPr lang="en-US" sz="2000" dirty="0">
                <a:solidFill>
                  <a:srgbClr val="FFFFFF"/>
                </a:solidFill>
              </a:rPr>
              <a:t>Managing individual actions introduces complexity</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Scopes allow us to group actions together</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Manage actions as a single unit instead of disparate items</a:t>
            </a:r>
          </a:p>
        </p:txBody>
      </p:sp>
      <p:sp>
        <p:nvSpPr>
          <p:cNvPr id="14" name="Title 1">
            <a:extLst>
              <a:ext uri="{FF2B5EF4-FFF2-40B4-BE49-F238E27FC236}">
                <a16:creationId xmlns:a16="http://schemas.microsoft.com/office/drawing/2014/main" id="{C4ECBF1E-9509-4CDD-A610-FCEFD4FEAD94}"/>
              </a:ext>
            </a:extLst>
          </p:cNvPr>
          <p:cNvSpPr txBox="1">
            <a:spLocks/>
          </p:cNvSpPr>
          <p:nvPr/>
        </p:nvSpPr>
        <p:spPr>
          <a:xfrm>
            <a:off x="170268" y="553244"/>
            <a:ext cx="598011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using </a:t>
            </a:r>
            <a:r>
              <a:rPr lang="en-US" sz="6000" dirty="0">
                <a:solidFill>
                  <a:srgbClr val="FFFFFF"/>
                </a:solidFill>
                <a:latin typeface="Segoe UI Black" panose="020B0A02040204020203" pitchFamily="34" charset="0"/>
                <a:ea typeface="Segoe UI Black" panose="020B0A02040204020203" pitchFamily="34" charset="0"/>
              </a:rPr>
              <a:t>scopes</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Tree>
    <p:extLst>
      <p:ext uri="{BB962C8B-B14F-4D97-AF65-F5344CB8AC3E}">
        <p14:creationId xmlns:p14="http://schemas.microsoft.com/office/powerpoint/2010/main" val="27967864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1427955" cy="369332"/>
          </a:xfrm>
          <a:prstGeom prst="rect">
            <a:avLst/>
          </a:prstGeom>
          <a:noFill/>
        </p:spPr>
        <p:txBody>
          <a:bodyPr wrap="none" lIns="0" tIns="0" rIns="0" bIns="0" rtlCol="0" anchor="t">
            <a:spAutoFit/>
          </a:bodyPr>
          <a:lstStyle/>
          <a:p>
            <a:r>
              <a:rPr lang="pt-PT" sz="2400" spc="-70" dirty="0">
                <a:solidFill>
                  <a:schemeClr val="tx1">
                    <a:lumMod val="65000"/>
                    <a:lumOff val="35000"/>
                  </a:schemeClr>
                </a:solidFill>
                <a:latin typeface="Segoe UI Semibold"/>
                <a:cs typeface="Segoe UI Semibold"/>
              </a:rPr>
              <a:t>DIAMOND</a:t>
            </a:r>
            <a:endParaRPr lang="en-US" dirty="0">
              <a:solidFill>
                <a:schemeClr val="tx1">
                  <a:lumMod val="65000"/>
                  <a:lumOff val="35000"/>
                </a:schemeClr>
              </a:solidFill>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pt-PT" dirty="0"/>
              <a:t>COMMUNITY</a:t>
            </a:r>
            <a:endParaRPr lang="en-US" dirty="0"/>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1" name="Picture 11" descr="A picture containing logo&#10;&#10;Description automatically generated">
            <a:extLst>
              <a:ext uri="{FF2B5EF4-FFF2-40B4-BE49-F238E27FC236}">
                <a16:creationId xmlns:a16="http://schemas.microsoft.com/office/drawing/2014/main" id="{4871A3AC-7D71-4997-A73A-258B37701AE4}"/>
              </a:ext>
            </a:extLst>
          </p:cNvPr>
          <p:cNvPicPr>
            <a:picLocks noChangeAspect="1"/>
          </p:cNvPicPr>
          <p:nvPr/>
        </p:nvPicPr>
        <p:blipFill>
          <a:blip r:embed="rId4"/>
          <a:stretch>
            <a:fillRect/>
          </a:stretch>
        </p:blipFill>
        <p:spPr>
          <a:xfrm>
            <a:off x="3425434" y="2134675"/>
            <a:ext cx="2744743" cy="1440180"/>
          </a:xfrm>
          <a:prstGeom prst="rect">
            <a:avLst/>
          </a:prstGeom>
        </p:spPr>
      </p:pic>
      <p:pic>
        <p:nvPicPr>
          <p:cNvPr id="12" name="Picture 12" descr="A picture containing logo&#10;&#10;Description automatically generated">
            <a:extLst>
              <a:ext uri="{FF2B5EF4-FFF2-40B4-BE49-F238E27FC236}">
                <a16:creationId xmlns:a16="http://schemas.microsoft.com/office/drawing/2014/main" id="{78318B5F-FFE6-477B-97E3-E5B79D3F61A5}"/>
              </a:ext>
            </a:extLst>
          </p:cNvPr>
          <p:cNvPicPr>
            <a:picLocks noChangeAspect="1"/>
          </p:cNvPicPr>
          <p:nvPr/>
        </p:nvPicPr>
        <p:blipFill>
          <a:blip r:embed="rId5"/>
          <a:stretch>
            <a:fillRect/>
          </a:stretch>
        </p:blipFill>
        <p:spPr>
          <a:xfrm>
            <a:off x="359980" y="4489036"/>
            <a:ext cx="1806779" cy="947980"/>
          </a:xfrm>
          <a:prstGeom prst="rect">
            <a:avLst/>
          </a:prstGeom>
        </p:spPr>
      </p:pic>
      <p:pic>
        <p:nvPicPr>
          <p:cNvPr id="13" name="Picture 13" descr="Logo, company name&#10;&#10;Description automatically generated">
            <a:extLst>
              <a:ext uri="{FF2B5EF4-FFF2-40B4-BE49-F238E27FC236}">
                <a16:creationId xmlns:a16="http://schemas.microsoft.com/office/drawing/2014/main" id="{5485CAEA-F509-4FE6-BBFA-E5E4447A35B9}"/>
              </a:ext>
            </a:extLst>
          </p:cNvPr>
          <p:cNvPicPr>
            <a:picLocks noChangeAspect="1"/>
          </p:cNvPicPr>
          <p:nvPr/>
        </p:nvPicPr>
        <p:blipFill>
          <a:blip r:embed="rId6"/>
          <a:stretch>
            <a:fillRect/>
          </a:stretch>
        </p:blipFill>
        <p:spPr>
          <a:xfrm>
            <a:off x="2297060" y="4489037"/>
            <a:ext cx="1806779" cy="9479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7"/>
          <a:stretch>
            <a:fillRect/>
          </a:stretch>
        </p:blipFill>
        <p:spPr>
          <a:xfrm>
            <a:off x="4234138" y="4489036"/>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8"/>
          <a:stretch>
            <a:fillRect/>
          </a:stretch>
        </p:blipFill>
        <p:spPr>
          <a:xfrm>
            <a:off x="6171219" y="4489036"/>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9"/>
          <a:stretch>
            <a:fillRect/>
          </a:stretch>
        </p:blipFill>
        <p:spPr>
          <a:xfrm>
            <a:off x="8108297" y="4489036"/>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10"/>
          <a:stretch>
            <a:fillRect/>
          </a:stretch>
        </p:blipFill>
        <p:spPr>
          <a:xfrm>
            <a:off x="10053585" y="4489035"/>
            <a:ext cx="1831402" cy="947979"/>
          </a:xfrm>
          <a:prstGeom prst="rect">
            <a:avLst/>
          </a:prstGeom>
        </p:spPr>
      </p:pic>
    </p:spTree>
    <p:extLst>
      <p:ext uri="{BB962C8B-B14F-4D97-AF65-F5344CB8AC3E}">
        <p14:creationId xmlns:p14="http://schemas.microsoft.com/office/powerpoint/2010/main" val="50909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44235-9B59-4C0B-A7C2-43576B7CA24D}"/>
              </a:ext>
            </a:extLst>
          </p:cNvPr>
          <p:cNvPicPr>
            <a:picLocks noChangeAspect="1"/>
          </p:cNvPicPr>
          <p:nvPr/>
        </p:nvPicPr>
        <p:blipFill>
          <a:blip r:embed="rId2"/>
          <a:stretch>
            <a:fillRect/>
          </a:stretch>
        </p:blipFill>
        <p:spPr>
          <a:xfrm>
            <a:off x="406294" y="2119654"/>
            <a:ext cx="7237115" cy="2618693"/>
          </a:xfrm>
          <a:prstGeom prst="rect">
            <a:avLst/>
          </a:prstGeom>
        </p:spPr>
      </p:pic>
      <p:pic>
        <p:nvPicPr>
          <p:cNvPr id="5" name="Picture 4">
            <a:extLst>
              <a:ext uri="{FF2B5EF4-FFF2-40B4-BE49-F238E27FC236}">
                <a16:creationId xmlns:a16="http://schemas.microsoft.com/office/drawing/2014/main" id="{FADA856D-E87B-4C7B-9C57-D031DB3917A2}"/>
              </a:ext>
            </a:extLst>
          </p:cNvPr>
          <p:cNvPicPr>
            <a:picLocks noChangeAspect="1"/>
          </p:cNvPicPr>
          <p:nvPr/>
        </p:nvPicPr>
        <p:blipFill>
          <a:blip r:embed="rId3"/>
          <a:stretch>
            <a:fillRect/>
          </a:stretch>
        </p:blipFill>
        <p:spPr>
          <a:xfrm>
            <a:off x="406294" y="1487993"/>
            <a:ext cx="4037548" cy="504694"/>
          </a:xfrm>
          <a:prstGeom prst="rect">
            <a:avLst/>
          </a:prstGeom>
        </p:spPr>
      </p:pic>
      <p:sp>
        <p:nvSpPr>
          <p:cNvPr id="6" name="Title 1">
            <a:extLst>
              <a:ext uri="{FF2B5EF4-FFF2-40B4-BE49-F238E27FC236}">
                <a16:creationId xmlns:a16="http://schemas.microsoft.com/office/drawing/2014/main" id="{1321D0C0-226F-4911-8FEC-28FA398A4723}"/>
              </a:ext>
            </a:extLst>
          </p:cNvPr>
          <p:cNvSpPr txBox="1">
            <a:spLocks/>
          </p:cNvSpPr>
          <p:nvPr/>
        </p:nvSpPr>
        <p:spPr>
          <a:xfrm>
            <a:off x="406294" y="195103"/>
            <a:ext cx="7325992" cy="955206"/>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5398" dirty="0">
                <a:solidFill>
                  <a:srgbClr val="505050"/>
                </a:solidFill>
                <a:latin typeface="Segoe UI Light"/>
              </a:rPr>
              <a:t>scope… is a </a:t>
            </a:r>
            <a:r>
              <a:rPr lang="en-US" sz="5398" dirty="0">
                <a:solidFill>
                  <a:srgbClr val="505050"/>
                </a:solidFill>
                <a:latin typeface="Segoe UI Black" panose="020B0A02040204020203" pitchFamily="34" charset="0"/>
                <a:ea typeface="Segoe UI Black" panose="020B0A02040204020203" pitchFamily="34" charset="0"/>
              </a:rPr>
              <a:t>region</a:t>
            </a:r>
            <a:endParaRPr lang="en-US" sz="5398" dirty="0">
              <a:solidFill>
                <a:srgbClr val="505050"/>
              </a:solidFill>
              <a:latin typeface="Segoe UI Light"/>
            </a:endParaRPr>
          </a:p>
        </p:txBody>
      </p:sp>
      <p:pic>
        <p:nvPicPr>
          <p:cNvPr id="7" name="Picture 6">
            <a:extLst>
              <a:ext uri="{FF2B5EF4-FFF2-40B4-BE49-F238E27FC236}">
                <a16:creationId xmlns:a16="http://schemas.microsoft.com/office/drawing/2014/main" id="{37015974-87FB-4A56-8D28-295668E607CC}"/>
              </a:ext>
            </a:extLst>
          </p:cNvPr>
          <p:cNvPicPr>
            <a:picLocks noChangeAspect="1"/>
          </p:cNvPicPr>
          <p:nvPr/>
        </p:nvPicPr>
        <p:blipFill>
          <a:blip r:embed="rId4"/>
          <a:stretch>
            <a:fillRect/>
          </a:stretch>
        </p:blipFill>
        <p:spPr>
          <a:xfrm>
            <a:off x="2938211" y="1081278"/>
            <a:ext cx="9040429" cy="5251425"/>
          </a:xfrm>
          <a:prstGeom prst="rect">
            <a:avLst/>
          </a:prstGeom>
        </p:spPr>
      </p:pic>
    </p:spTree>
    <p:extLst>
      <p:ext uri="{BB962C8B-B14F-4D97-AF65-F5344CB8AC3E}">
        <p14:creationId xmlns:p14="http://schemas.microsoft.com/office/powerpoint/2010/main" val="1180630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B9A75-4E94-4950-9D22-46D90915E26F}"/>
              </a:ext>
            </a:extLst>
          </p:cNvPr>
          <p:cNvPicPr>
            <a:picLocks noChangeAspect="1"/>
          </p:cNvPicPr>
          <p:nvPr/>
        </p:nvPicPr>
        <p:blipFill>
          <a:blip r:embed="rId2"/>
          <a:stretch>
            <a:fillRect/>
          </a:stretch>
        </p:blipFill>
        <p:spPr>
          <a:xfrm>
            <a:off x="506280" y="1327698"/>
            <a:ext cx="6855574" cy="4989282"/>
          </a:xfrm>
          <a:prstGeom prst="rect">
            <a:avLst/>
          </a:prstGeom>
        </p:spPr>
      </p:pic>
      <p:pic>
        <p:nvPicPr>
          <p:cNvPr id="5122" name="Picture 2">
            <a:extLst>
              <a:ext uri="{FF2B5EF4-FFF2-40B4-BE49-F238E27FC236}">
                <a16:creationId xmlns:a16="http://schemas.microsoft.com/office/drawing/2014/main" id="{E9DB5640-55B2-46A7-8478-E4A66883A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745" y="1157928"/>
            <a:ext cx="4760138" cy="51666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1D9AB3F-536C-4E6E-9348-8CA2DA299216}"/>
              </a:ext>
            </a:extLst>
          </p:cNvPr>
          <p:cNvSpPr txBox="1">
            <a:spLocks/>
          </p:cNvSpPr>
          <p:nvPr/>
        </p:nvSpPr>
        <p:spPr>
          <a:xfrm>
            <a:off x="406294" y="195103"/>
            <a:ext cx="9116225" cy="955206"/>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5398" dirty="0">
                <a:solidFill>
                  <a:srgbClr val="505050"/>
                </a:solidFill>
                <a:latin typeface="Segoe UI Light"/>
              </a:rPr>
              <a:t>scope… is a </a:t>
            </a:r>
            <a:r>
              <a:rPr lang="pt-PT" sz="5398" dirty="0" err="1">
                <a:solidFill>
                  <a:srgbClr val="505050"/>
                </a:solidFill>
                <a:latin typeface="Segoe UI Black" panose="020B0A02040204020203" pitchFamily="34" charset="0"/>
                <a:ea typeface="Segoe UI Black" panose="020B0A02040204020203" pitchFamily="34" charset="0"/>
              </a:rPr>
              <a:t>try-catch-finally</a:t>
            </a:r>
            <a:endParaRPr lang="en-US" sz="5398" dirty="0">
              <a:solidFill>
                <a:srgbClr val="505050"/>
              </a:solidFill>
              <a:latin typeface="Segoe UI Light"/>
            </a:endParaRPr>
          </a:p>
        </p:txBody>
      </p:sp>
    </p:spTree>
    <p:extLst>
      <p:ext uri="{BB962C8B-B14F-4D97-AF65-F5344CB8AC3E}">
        <p14:creationId xmlns:p14="http://schemas.microsoft.com/office/powerpoint/2010/main" val="2948869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639B-A910-41E0-9EE6-57AAF071711D}"/>
              </a:ext>
            </a:extLst>
          </p:cNvPr>
          <p:cNvPicPr>
            <a:picLocks noChangeAspect="1"/>
          </p:cNvPicPr>
          <p:nvPr/>
        </p:nvPicPr>
        <p:blipFill rotWithShape="1">
          <a:blip r:embed="rId2"/>
          <a:srcRect l="13926" r="12475"/>
          <a:stretch/>
        </p:blipFill>
        <p:spPr>
          <a:xfrm rot="5400000">
            <a:off x="-568177" y="319088"/>
            <a:ext cx="6857999" cy="6219824"/>
          </a:xfrm>
          <a:prstGeom prst="rect">
            <a:avLst/>
          </a:prstGeom>
          <a:noFill/>
        </p:spPr>
      </p:pic>
      <p:sp>
        <p:nvSpPr>
          <p:cNvPr id="4" name="Oval 3">
            <a:extLst>
              <a:ext uri="{FF2B5EF4-FFF2-40B4-BE49-F238E27FC236}">
                <a16:creationId xmlns:a16="http://schemas.microsoft.com/office/drawing/2014/main" id="{1E98906F-73FF-4101-81B8-1C72D106372F}"/>
              </a:ext>
            </a:extLst>
          </p:cNvPr>
          <p:cNvSpPr/>
          <p:nvPr/>
        </p:nvSpPr>
        <p:spPr>
          <a:xfrm>
            <a:off x="262209" y="161637"/>
            <a:ext cx="1892575" cy="1892575"/>
          </a:xfrm>
          <a:prstGeom prst="ellipse">
            <a:avLst/>
          </a:prstGeom>
          <a:solidFill>
            <a:srgbClr val="2C225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AC7F05D5-D677-430B-8B6E-183BBB881F54}"/>
              </a:ext>
            </a:extLst>
          </p:cNvPr>
          <p:cNvSpPr txBox="1"/>
          <p:nvPr/>
        </p:nvSpPr>
        <p:spPr>
          <a:xfrm>
            <a:off x="639888" y="154594"/>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7</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8" name="Title 1">
            <a:extLst>
              <a:ext uri="{FF2B5EF4-FFF2-40B4-BE49-F238E27FC236}">
                <a16:creationId xmlns:a16="http://schemas.microsoft.com/office/drawing/2014/main" id="{881BBE3A-CE2B-4DED-BD55-3F3257D0717C}"/>
              </a:ext>
            </a:extLst>
          </p:cNvPr>
          <p:cNvSpPr txBox="1">
            <a:spLocks/>
          </p:cNvSpPr>
          <p:nvPr/>
        </p:nvSpPr>
        <p:spPr>
          <a:xfrm>
            <a:off x="6241413"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Black" panose="020B0A02040204020203" pitchFamily="34" charset="0"/>
                <a:ea typeface="Segoe UI Black" panose="020B0A02040204020203" pitchFamily="34" charset="0"/>
              </a:rPr>
              <a:t>error</a:t>
            </a:r>
            <a:r>
              <a:rPr lang="en-US" sz="6000" dirty="0">
                <a:solidFill>
                  <a:srgbClr val="FFFFFF"/>
                </a:solidFill>
                <a:latin typeface="Segoe UI Light"/>
              </a:rPr>
              <a:t> handling</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configure run after settings</a:t>
            </a:r>
          </a:p>
        </p:txBody>
      </p:sp>
      <p:sp>
        <p:nvSpPr>
          <p:cNvPr id="10" name="AutoShape 5">
            <a:extLst>
              <a:ext uri="{FF2B5EF4-FFF2-40B4-BE49-F238E27FC236}">
                <a16:creationId xmlns:a16="http://schemas.microsoft.com/office/drawing/2014/main" id="{DC8DCBA5-D53A-4799-98BA-AFB7201A4438}"/>
              </a:ext>
            </a:extLst>
          </p:cNvPr>
          <p:cNvSpPr>
            <a:spLocks noChangeArrowheads="1"/>
          </p:cNvSpPr>
          <p:nvPr/>
        </p:nvSpPr>
        <p:spPr bwMode="auto">
          <a:xfrm>
            <a:off x="6142443" y="3920880"/>
            <a:ext cx="5858466" cy="2045580"/>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12" name="AutoShape 6">
            <a:extLst>
              <a:ext uri="{FF2B5EF4-FFF2-40B4-BE49-F238E27FC236}">
                <a16:creationId xmlns:a16="http://schemas.microsoft.com/office/drawing/2014/main" id="{EE778E9C-9D86-49C7-9BEE-8FF337927845}"/>
              </a:ext>
            </a:extLst>
          </p:cNvPr>
          <p:cNvSpPr>
            <a:spLocks noChangeArrowheads="1"/>
          </p:cNvSpPr>
          <p:nvPr/>
        </p:nvSpPr>
        <p:spPr bwMode="auto">
          <a:xfrm>
            <a:off x="6241412" y="3982729"/>
            <a:ext cx="5703597" cy="1913751"/>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0" lvl="1" indent="-457200">
              <a:lnSpc>
                <a:spcPct val="90000"/>
              </a:lnSpc>
              <a:spcBef>
                <a:spcPct val="40000"/>
              </a:spcBef>
              <a:buClr>
                <a:srgbClr val="8DACD0"/>
              </a:buClr>
              <a:buSzPct val="70000"/>
            </a:pPr>
            <a:r>
              <a:rPr lang="en-US" sz="2000" dirty="0">
                <a:solidFill>
                  <a:srgbClr val="FFFFFF"/>
                </a:solidFill>
              </a:rPr>
              <a:t>Power Automate default response to errors from connectors is pretty simple – exit the workflow with failure right there - but it also allows you to have the:</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The ability to set action(s) after a failure</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Or define retry policies</a:t>
            </a:r>
          </a:p>
        </p:txBody>
      </p:sp>
    </p:spTree>
    <p:extLst>
      <p:ext uri="{BB962C8B-B14F-4D97-AF65-F5344CB8AC3E}">
        <p14:creationId xmlns:p14="http://schemas.microsoft.com/office/powerpoint/2010/main" val="277739403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814F0-0008-4A6D-BCD7-170065BBB4FB}"/>
              </a:ext>
            </a:extLst>
          </p:cNvPr>
          <p:cNvPicPr>
            <a:picLocks noChangeAspect="1"/>
          </p:cNvPicPr>
          <p:nvPr/>
        </p:nvPicPr>
        <p:blipFill>
          <a:blip r:embed="rId2"/>
          <a:stretch>
            <a:fillRect/>
          </a:stretch>
        </p:blipFill>
        <p:spPr>
          <a:xfrm>
            <a:off x="342811" y="115164"/>
            <a:ext cx="4646989" cy="2810588"/>
          </a:xfrm>
          <a:prstGeom prst="rect">
            <a:avLst/>
          </a:prstGeom>
        </p:spPr>
      </p:pic>
      <p:pic>
        <p:nvPicPr>
          <p:cNvPr id="7170" name="Picture 2">
            <a:extLst>
              <a:ext uri="{FF2B5EF4-FFF2-40B4-BE49-F238E27FC236}">
                <a16:creationId xmlns:a16="http://schemas.microsoft.com/office/drawing/2014/main" id="{CAE14BC3-EA21-4976-B19A-E616B6A02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11" y="2995371"/>
            <a:ext cx="4646989" cy="16624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12D7286-98FF-4478-B052-5849C7B48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242" y="2983667"/>
            <a:ext cx="5180251" cy="166629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F951B1A-EBDC-4AD3-8196-F1489FCE7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508" y="4755879"/>
            <a:ext cx="4634292" cy="162172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18F444C5-32EB-498F-94FB-D9D0DC7E7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9243" y="4735032"/>
            <a:ext cx="5238734" cy="16662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1A8F9C3-6DD0-40AB-95E5-561CBAF2E8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530" y="815581"/>
            <a:ext cx="5257765" cy="570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780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1+#ppt_w/2"/>
                                          </p:val>
                                        </p:tav>
                                        <p:tav tm="100000">
                                          <p:val>
                                            <p:strVal val="#ppt_x"/>
                                          </p:val>
                                        </p:tav>
                                      </p:tavLst>
                                    </p:anim>
                                    <p:anim calcmode="lin" valueType="num">
                                      <p:cBhvr additive="base">
                                        <p:cTn id="14"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anim calcmode="lin" valueType="num">
                                      <p:cBhvr additive="base">
                                        <p:cTn id="19" dur="500" fill="hold"/>
                                        <p:tgtEl>
                                          <p:spTgt spid="7174"/>
                                        </p:tgtEl>
                                        <p:attrNameLst>
                                          <p:attrName>ppt_x</p:attrName>
                                        </p:attrNameLst>
                                      </p:cBhvr>
                                      <p:tavLst>
                                        <p:tav tm="0">
                                          <p:val>
                                            <p:strVal val="#ppt_x"/>
                                          </p:val>
                                        </p:tav>
                                        <p:tav tm="100000">
                                          <p:val>
                                            <p:strVal val="#ppt_x"/>
                                          </p:val>
                                        </p:tav>
                                      </p:tavLst>
                                    </p:anim>
                                    <p:anim calcmode="lin" valueType="num">
                                      <p:cBhvr additive="base">
                                        <p:cTn id="20"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176"/>
                                        </p:tgtEl>
                                        <p:attrNameLst>
                                          <p:attrName>style.visibility</p:attrName>
                                        </p:attrNameLst>
                                      </p:cBhvr>
                                      <p:to>
                                        <p:strVal val="visible"/>
                                      </p:to>
                                    </p:set>
                                    <p:anim calcmode="lin" valueType="num">
                                      <p:cBhvr additive="base">
                                        <p:cTn id="25" dur="500" fill="hold"/>
                                        <p:tgtEl>
                                          <p:spTgt spid="7176"/>
                                        </p:tgtEl>
                                        <p:attrNameLst>
                                          <p:attrName>ppt_x</p:attrName>
                                        </p:attrNameLst>
                                      </p:cBhvr>
                                      <p:tavLst>
                                        <p:tav tm="0">
                                          <p:val>
                                            <p:strVal val="1+#ppt_w/2"/>
                                          </p:val>
                                        </p:tav>
                                        <p:tav tm="100000">
                                          <p:val>
                                            <p:strVal val="#ppt_x"/>
                                          </p:val>
                                        </p:tav>
                                      </p:tavLst>
                                    </p:anim>
                                    <p:anim calcmode="lin" valueType="num">
                                      <p:cBhvr additive="base">
                                        <p:cTn id="26" dur="500" fill="hold"/>
                                        <p:tgtEl>
                                          <p:spTgt spid="717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52E513-96C8-4240-B7F8-81C9C7559E5C}"/>
              </a:ext>
            </a:extLst>
          </p:cNvPr>
          <p:cNvPicPr>
            <a:picLocks noChangeAspect="1"/>
          </p:cNvPicPr>
          <p:nvPr/>
        </p:nvPicPr>
        <p:blipFill>
          <a:blip r:embed="rId2"/>
          <a:stretch>
            <a:fillRect/>
          </a:stretch>
        </p:blipFill>
        <p:spPr>
          <a:xfrm>
            <a:off x="398113" y="829353"/>
            <a:ext cx="5596964" cy="4516848"/>
          </a:xfrm>
          <a:prstGeom prst="rect">
            <a:avLst/>
          </a:prstGeom>
        </p:spPr>
      </p:pic>
      <p:pic>
        <p:nvPicPr>
          <p:cNvPr id="6" name="Picture 5">
            <a:extLst>
              <a:ext uri="{FF2B5EF4-FFF2-40B4-BE49-F238E27FC236}">
                <a16:creationId xmlns:a16="http://schemas.microsoft.com/office/drawing/2014/main" id="{F283EF45-DF65-4E60-A62E-FC1AA6B99D79}"/>
              </a:ext>
            </a:extLst>
          </p:cNvPr>
          <p:cNvPicPr>
            <a:picLocks noChangeAspect="1"/>
          </p:cNvPicPr>
          <p:nvPr/>
        </p:nvPicPr>
        <p:blipFill>
          <a:blip r:embed="rId3"/>
          <a:stretch>
            <a:fillRect/>
          </a:stretch>
        </p:blipFill>
        <p:spPr>
          <a:xfrm>
            <a:off x="6094411" y="271045"/>
            <a:ext cx="5719567" cy="6053555"/>
          </a:xfrm>
          <a:prstGeom prst="rect">
            <a:avLst/>
          </a:prstGeom>
        </p:spPr>
      </p:pic>
    </p:spTree>
    <p:extLst>
      <p:ext uri="{BB962C8B-B14F-4D97-AF65-F5344CB8AC3E}">
        <p14:creationId xmlns:p14="http://schemas.microsoft.com/office/powerpoint/2010/main" val="4249675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72EC63-EF94-4565-9F8F-D850DB27ED11}"/>
              </a:ext>
            </a:extLst>
          </p:cNvPr>
          <p:cNvPicPr>
            <a:picLocks noChangeAspect="1"/>
          </p:cNvPicPr>
          <p:nvPr/>
        </p:nvPicPr>
        <p:blipFill>
          <a:blip r:embed="rId2"/>
          <a:stretch>
            <a:fillRect/>
          </a:stretch>
        </p:blipFill>
        <p:spPr>
          <a:xfrm>
            <a:off x="401700" y="214604"/>
            <a:ext cx="6922831" cy="4062499"/>
          </a:xfrm>
          <a:prstGeom prst="rect">
            <a:avLst/>
          </a:prstGeom>
        </p:spPr>
      </p:pic>
      <p:pic>
        <p:nvPicPr>
          <p:cNvPr id="3" name="Picture 2">
            <a:extLst>
              <a:ext uri="{FF2B5EF4-FFF2-40B4-BE49-F238E27FC236}">
                <a16:creationId xmlns:a16="http://schemas.microsoft.com/office/drawing/2014/main" id="{EA79B193-7818-46F8-880F-FD5318F2E4E5}"/>
              </a:ext>
            </a:extLst>
          </p:cNvPr>
          <p:cNvPicPr>
            <a:picLocks noChangeAspect="1"/>
          </p:cNvPicPr>
          <p:nvPr/>
        </p:nvPicPr>
        <p:blipFill>
          <a:blip r:embed="rId3"/>
          <a:stretch>
            <a:fillRect/>
          </a:stretch>
        </p:blipFill>
        <p:spPr>
          <a:xfrm>
            <a:off x="5497017" y="2407509"/>
            <a:ext cx="5542857" cy="1819048"/>
          </a:xfrm>
          <a:prstGeom prst="rect">
            <a:avLst/>
          </a:prstGeom>
        </p:spPr>
      </p:pic>
      <p:pic>
        <p:nvPicPr>
          <p:cNvPr id="5" name="Picture 4">
            <a:extLst>
              <a:ext uri="{FF2B5EF4-FFF2-40B4-BE49-F238E27FC236}">
                <a16:creationId xmlns:a16="http://schemas.microsoft.com/office/drawing/2014/main" id="{74181497-1B77-4A08-8FAA-A523D6C89ECC}"/>
              </a:ext>
            </a:extLst>
          </p:cNvPr>
          <p:cNvPicPr>
            <a:picLocks noChangeAspect="1"/>
          </p:cNvPicPr>
          <p:nvPr/>
        </p:nvPicPr>
        <p:blipFill>
          <a:blip r:embed="rId4"/>
          <a:stretch>
            <a:fillRect/>
          </a:stretch>
        </p:blipFill>
        <p:spPr>
          <a:xfrm>
            <a:off x="5497017" y="4471119"/>
            <a:ext cx="5523809" cy="1666667"/>
          </a:xfrm>
          <a:prstGeom prst="rect">
            <a:avLst/>
          </a:prstGeom>
        </p:spPr>
      </p:pic>
      <p:sp>
        <p:nvSpPr>
          <p:cNvPr id="8" name="TextBox 7">
            <a:extLst>
              <a:ext uri="{FF2B5EF4-FFF2-40B4-BE49-F238E27FC236}">
                <a16:creationId xmlns:a16="http://schemas.microsoft.com/office/drawing/2014/main" id="{5BD2C6FD-3BEB-4ADD-B005-ACDE45E7AE30}"/>
              </a:ext>
            </a:extLst>
          </p:cNvPr>
          <p:cNvSpPr txBox="1"/>
          <p:nvPr/>
        </p:nvSpPr>
        <p:spPr>
          <a:xfrm>
            <a:off x="401700" y="4602942"/>
            <a:ext cx="5095317" cy="155581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pc="-102" dirty="0">
                <a:ln w="3175">
                  <a:noFill/>
                </a:ln>
                <a:solidFill>
                  <a:srgbClr val="505050"/>
                </a:solidFill>
                <a:latin typeface="Segoe UI Light"/>
                <a:cs typeface="Segoe UI" pitchFamily="34" charset="0"/>
              </a:rPr>
              <a:t>Specify interval in ISO 8601 format.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700" b="1" spc="-102" dirty="0">
              <a:ln w="3175">
                <a:noFill/>
              </a:ln>
              <a:solidFill>
                <a:srgbClr val="505050"/>
              </a:solidFill>
              <a:latin typeface="Segoe UI Light"/>
              <a:cs typeface="Segoe UI" pitchFamily="34" charset="0"/>
            </a:endParaRPr>
          </a:p>
          <a:p>
            <a:pPr marR="0" lvl="0" algn="just" defTabSz="914400" rtl="0" eaLnBrk="1" fontAlgn="auto" latinLnBrk="0" hangingPunct="1">
              <a:lnSpc>
                <a:spcPct val="90000"/>
              </a:lnSpc>
              <a:spcBef>
                <a:spcPts val="0"/>
              </a:spcBef>
              <a:spcAft>
                <a:spcPts val="0"/>
              </a:spcAft>
              <a:buClrTx/>
              <a:buSzTx/>
              <a:tabLst/>
              <a:defRPr/>
            </a:pPr>
            <a:r>
              <a:rPr lang="en-US" sz="1100" spc="-102" dirty="0">
                <a:ln w="3175">
                  <a:noFill/>
                </a:ln>
                <a:solidFill>
                  <a:srgbClr val="505050"/>
                </a:solidFill>
                <a:latin typeface="Segoe UI Light"/>
                <a:cs typeface="Segoe UI" pitchFamily="34" charset="0"/>
              </a:rPr>
              <a:t>Examples:</a:t>
            </a:r>
          </a:p>
          <a:p>
            <a:pPr marL="171450" marR="0" lvl="0" indent="-1714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100" spc="-102" dirty="0">
                <a:ln w="3175">
                  <a:noFill/>
                </a:ln>
                <a:solidFill>
                  <a:srgbClr val="505050"/>
                </a:solidFill>
                <a:latin typeface="Segoe UI Light"/>
                <a:cs typeface="Segoe UI" pitchFamily="34" charset="0"/>
              </a:rPr>
              <a:t>    "PT20S" -- parses as "20 seconds"</a:t>
            </a:r>
          </a:p>
          <a:p>
            <a:pPr marL="171450" marR="0" lvl="0" indent="-1714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100" spc="-102" dirty="0">
                <a:ln w="3175">
                  <a:noFill/>
                </a:ln>
                <a:solidFill>
                  <a:srgbClr val="505050"/>
                </a:solidFill>
                <a:latin typeface="Segoe UI Light"/>
                <a:cs typeface="Segoe UI" pitchFamily="34" charset="0"/>
              </a:rPr>
              <a:t>    "PT15M"     -- parses as "15 minutes" (where a minute is 60 seconds)</a:t>
            </a:r>
          </a:p>
          <a:p>
            <a:pPr marL="171450" marR="0" lvl="0" indent="-1714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100" spc="-102" dirty="0">
                <a:ln w="3175">
                  <a:noFill/>
                </a:ln>
                <a:solidFill>
                  <a:srgbClr val="505050"/>
                </a:solidFill>
                <a:latin typeface="Segoe UI Light"/>
                <a:cs typeface="Segoe UI" pitchFamily="34" charset="0"/>
              </a:rPr>
              <a:t>    "PT10H"     -- parses as "10 hours" (where an hour is 3600 seconds)</a:t>
            </a:r>
          </a:p>
          <a:p>
            <a:pPr marL="171450" marR="0" lvl="0" indent="-1714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100" spc="-102" dirty="0">
                <a:ln w="3175">
                  <a:noFill/>
                </a:ln>
                <a:solidFill>
                  <a:srgbClr val="505050"/>
                </a:solidFill>
                <a:latin typeface="Segoe UI Light"/>
                <a:cs typeface="Segoe UI" pitchFamily="34" charset="0"/>
              </a:rPr>
              <a:t>    "P2D"       -- parses as "2 days" (where a day is 24 hours or 86400 seconds)</a:t>
            </a:r>
          </a:p>
          <a:p>
            <a:pPr marL="171450" marR="0" lvl="0" indent="-171450" algn="just"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100" spc="-102" dirty="0">
                <a:ln w="3175">
                  <a:noFill/>
                </a:ln>
                <a:solidFill>
                  <a:srgbClr val="505050"/>
                </a:solidFill>
                <a:latin typeface="Segoe UI Light"/>
                <a:cs typeface="Segoe UI" pitchFamily="34" charset="0"/>
              </a:rPr>
              <a:t>    "P2DT3H4M"  -- parses as "2 days, 3 hours and 4 minutes"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53455754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0A4F25-371E-4AF0-9A21-D7FB018C95B8}"/>
              </a:ext>
            </a:extLst>
          </p:cNvPr>
          <p:cNvPicPr>
            <a:picLocks noChangeAspect="1"/>
          </p:cNvPicPr>
          <p:nvPr/>
        </p:nvPicPr>
        <p:blipFill rotWithShape="1">
          <a:blip r:embed="rId2"/>
          <a:srcRect t="35117" b="6043"/>
          <a:stretch/>
        </p:blipFill>
        <p:spPr>
          <a:xfrm>
            <a:off x="6177570" y="0"/>
            <a:ext cx="6011255" cy="6911340"/>
          </a:xfrm>
          <a:prstGeom prst="rect">
            <a:avLst/>
          </a:prstGeom>
          <a:noFill/>
        </p:spPr>
      </p:pic>
      <p:sp>
        <p:nvSpPr>
          <p:cNvPr id="3" name="Oval 2">
            <a:extLst>
              <a:ext uri="{FF2B5EF4-FFF2-40B4-BE49-F238E27FC236}">
                <a16:creationId xmlns:a16="http://schemas.microsoft.com/office/drawing/2014/main" id="{E1A2FE1D-16BF-4C2B-A7A7-50F15BB1F1F5}"/>
              </a:ext>
            </a:extLst>
          </p:cNvPr>
          <p:cNvSpPr/>
          <p:nvPr/>
        </p:nvSpPr>
        <p:spPr>
          <a:xfrm>
            <a:off x="9968184" y="161830"/>
            <a:ext cx="1892575" cy="1892575"/>
          </a:xfrm>
          <a:prstGeom prst="ellipse">
            <a:avLst/>
          </a:prstGeom>
          <a:solidFill>
            <a:srgbClr val="FDAC5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C878B840-438A-4852-AD45-806484D629B4}"/>
              </a:ext>
            </a:extLst>
          </p:cNvPr>
          <p:cNvSpPr txBox="1"/>
          <p:nvPr/>
        </p:nvSpPr>
        <p:spPr>
          <a:xfrm>
            <a:off x="10298238" y="155361"/>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8</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6" name="AutoShape 5">
            <a:extLst>
              <a:ext uri="{FF2B5EF4-FFF2-40B4-BE49-F238E27FC236}">
                <a16:creationId xmlns:a16="http://schemas.microsoft.com/office/drawing/2014/main" id="{359F4C4E-BC10-4E78-8C8F-F440F9BECAF6}"/>
              </a:ext>
            </a:extLst>
          </p:cNvPr>
          <p:cNvSpPr>
            <a:spLocks noChangeArrowheads="1"/>
          </p:cNvSpPr>
          <p:nvPr/>
        </p:nvSpPr>
        <p:spPr bwMode="auto">
          <a:xfrm>
            <a:off x="170268" y="3920881"/>
            <a:ext cx="5858466" cy="2068439"/>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7" name="AutoShape 6">
            <a:extLst>
              <a:ext uri="{FF2B5EF4-FFF2-40B4-BE49-F238E27FC236}">
                <a16:creationId xmlns:a16="http://schemas.microsoft.com/office/drawing/2014/main" id="{8CB450FD-446E-4187-A45D-63301903006E}"/>
              </a:ext>
            </a:extLst>
          </p:cNvPr>
          <p:cNvSpPr>
            <a:spLocks noChangeArrowheads="1"/>
          </p:cNvSpPr>
          <p:nvPr/>
        </p:nvSpPr>
        <p:spPr bwMode="auto">
          <a:xfrm>
            <a:off x="269237" y="3982729"/>
            <a:ext cx="5703597" cy="1931006"/>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0" lvl="1" indent="-457200">
              <a:lnSpc>
                <a:spcPct val="90000"/>
              </a:lnSpc>
              <a:spcBef>
                <a:spcPct val="40000"/>
              </a:spcBef>
              <a:buClr>
                <a:srgbClr val="8DACD0"/>
              </a:buClr>
              <a:buSzPct val="70000"/>
            </a:pPr>
            <a:r>
              <a:rPr lang="en-US" sz="2000" dirty="0">
                <a:solidFill>
                  <a:srgbClr val="FFFFFF"/>
                </a:solidFill>
              </a:rPr>
              <a:t>You should analyze the run history from time to time and learn from failures… or mistakes</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Flow failure is </a:t>
            </a:r>
            <a:r>
              <a:rPr lang="en-US" sz="2000" b="1" dirty="0">
                <a:solidFill>
                  <a:srgbClr val="FFFFFF"/>
                </a:solidFill>
                <a:latin typeface="Segoe UI Light"/>
              </a:rPr>
              <a:t>critical</a:t>
            </a:r>
            <a:r>
              <a:rPr lang="en-US" sz="2000" dirty="0">
                <a:solidFill>
                  <a:srgbClr val="FFFFFF"/>
                </a:solidFill>
                <a:latin typeface="Segoe UI Light"/>
              </a:rPr>
              <a:t>!</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If it is failing due to expected behavior, then you must redesign your flow, so it doesn't end up in a failure status</a:t>
            </a:r>
          </a:p>
        </p:txBody>
      </p:sp>
      <p:sp>
        <p:nvSpPr>
          <p:cNvPr id="10" name="Title 1">
            <a:extLst>
              <a:ext uri="{FF2B5EF4-FFF2-40B4-BE49-F238E27FC236}">
                <a16:creationId xmlns:a16="http://schemas.microsoft.com/office/drawing/2014/main" id="{973E2772-63AD-41ED-839E-B4CAB77799B5}"/>
              </a:ext>
            </a:extLst>
          </p:cNvPr>
          <p:cNvSpPr txBox="1">
            <a:spLocks/>
          </p:cNvSpPr>
          <p:nvPr/>
        </p:nvSpPr>
        <p:spPr>
          <a:xfrm>
            <a:off x="170268" y="553244"/>
            <a:ext cx="598011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Learn from </a:t>
            </a:r>
            <a:r>
              <a:rPr lang="en-US" sz="6000" dirty="0">
                <a:solidFill>
                  <a:srgbClr val="FFFFFF"/>
                </a:solidFill>
                <a:latin typeface="Segoe UI Black" panose="020B0A02040204020203" pitchFamily="34" charset="0"/>
                <a:ea typeface="Segoe UI Black" panose="020B0A02040204020203" pitchFamily="34" charset="0"/>
              </a:rPr>
              <a:t>failures</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Tree>
    <p:extLst>
      <p:ext uri="{BB962C8B-B14F-4D97-AF65-F5344CB8AC3E}">
        <p14:creationId xmlns:p14="http://schemas.microsoft.com/office/powerpoint/2010/main" val="327770634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2A895-2B31-46FC-AE28-989B798B9631}"/>
              </a:ext>
            </a:extLst>
          </p:cNvPr>
          <p:cNvPicPr>
            <a:picLocks noChangeAspect="1"/>
          </p:cNvPicPr>
          <p:nvPr/>
        </p:nvPicPr>
        <p:blipFill>
          <a:blip r:embed="rId2"/>
          <a:stretch>
            <a:fillRect/>
          </a:stretch>
        </p:blipFill>
        <p:spPr>
          <a:xfrm>
            <a:off x="2223508" y="2498967"/>
            <a:ext cx="7446747" cy="3443978"/>
          </a:xfrm>
          <a:prstGeom prst="rect">
            <a:avLst/>
          </a:prstGeom>
        </p:spPr>
      </p:pic>
      <p:sp>
        <p:nvSpPr>
          <p:cNvPr id="5" name="Title 1">
            <a:extLst>
              <a:ext uri="{FF2B5EF4-FFF2-40B4-BE49-F238E27FC236}">
                <a16:creationId xmlns:a16="http://schemas.microsoft.com/office/drawing/2014/main" id="{D98E5CAE-08C0-43BC-8924-0F14F861BA89}"/>
              </a:ext>
            </a:extLst>
          </p:cNvPr>
          <p:cNvSpPr txBox="1">
            <a:spLocks/>
          </p:cNvSpPr>
          <p:nvPr/>
        </p:nvSpPr>
        <p:spPr>
          <a:xfrm>
            <a:off x="330114" y="372692"/>
            <a:ext cx="11528597" cy="955206"/>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5998" dirty="0">
                <a:solidFill>
                  <a:srgbClr val="505050"/>
                </a:solidFill>
                <a:latin typeface="Segoe UI Black" panose="020B0A02040204020203" pitchFamily="34" charset="0"/>
                <a:ea typeface="Segoe UI Black" panose="020B0A02040204020203" pitchFamily="34" charset="0"/>
              </a:rPr>
              <a:t>C#</a:t>
            </a:r>
            <a:r>
              <a:rPr lang="en-US" sz="5998" dirty="0">
                <a:solidFill>
                  <a:srgbClr val="505050"/>
                </a:solidFill>
                <a:latin typeface="Segoe UI Light"/>
              </a:rPr>
              <a:t> developer’s implement</a:t>
            </a:r>
            <a:r>
              <a:rPr lang="en-US" sz="5998" dirty="0">
                <a:solidFill>
                  <a:srgbClr val="505050"/>
                </a:solidFill>
                <a:latin typeface="Segoe UI Black" panose="020B0A02040204020203" pitchFamily="34" charset="0"/>
                <a:ea typeface="Segoe UI Black" panose="020B0A02040204020203" pitchFamily="34" charset="0"/>
              </a:rPr>
              <a:t> defensive </a:t>
            </a:r>
            <a:r>
              <a:rPr lang="en-US" sz="5998" dirty="0">
                <a:solidFill>
                  <a:srgbClr val="505050"/>
                </a:solidFill>
                <a:latin typeface="Segoe UI Light"/>
              </a:rPr>
              <a:t>code…</a:t>
            </a:r>
          </a:p>
        </p:txBody>
      </p:sp>
    </p:spTree>
    <p:extLst>
      <p:ext uri="{BB962C8B-B14F-4D97-AF65-F5344CB8AC3E}">
        <p14:creationId xmlns:p14="http://schemas.microsoft.com/office/powerpoint/2010/main" val="8907342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8389AB-0F0C-4E30-A17C-1519B75E0235}"/>
              </a:ext>
            </a:extLst>
          </p:cNvPr>
          <p:cNvPicPr>
            <a:picLocks noChangeAspect="1"/>
          </p:cNvPicPr>
          <p:nvPr/>
        </p:nvPicPr>
        <p:blipFill>
          <a:blip r:embed="rId2"/>
          <a:stretch>
            <a:fillRect/>
          </a:stretch>
        </p:blipFill>
        <p:spPr>
          <a:xfrm>
            <a:off x="6568231" y="2728419"/>
            <a:ext cx="5151683" cy="2723441"/>
          </a:xfrm>
          <a:prstGeom prst="rect">
            <a:avLst/>
          </a:prstGeom>
        </p:spPr>
      </p:pic>
      <p:sp>
        <p:nvSpPr>
          <p:cNvPr id="6" name="Title 1">
            <a:extLst>
              <a:ext uri="{FF2B5EF4-FFF2-40B4-BE49-F238E27FC236}">
                <a16:creationId xmlns:a16="http://schemas.microsoft.com/office/drawing/2014/main" id="{1AF30AEC-FC47-4E21-AD35-FD6873008614}"/>
              </a:ext>
            </a:extLst>
          </p:cNvPr>
          <p:cNvSpPr txBox="1">
            <a:spLocks/>
          </p:cNvSpPr>
          <p:nvPr/>
        </p:nvSpPr>
        <p:spPr>
          <a:xfrm>
            <a:off x="330114" y="372692"/>
            <a:ext cx="11528597" cy="955206"/>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5998" dirty="0">
                <a:solidFill>
                  <a:srgbClr val="505050"/>
                </a:solidFill>
              </a:rPr>
              <a:t>… </a:t>
            </a:r>
            <a:r>
              <a:rPr lang="en-US" sz="5998" dirty="0">
                <a:solidFill>
                  <a:srgbClr val="505050"/>
                </a:solidFill>
                <a:latin typeface="Segoe UI Black" panose="020B0A02040204020203" pitchFamily="34" charset="0"/>
                <a:ea typeface="Segoe UI Black" panose="020B0A02040204020203" pitchFamily="34" charset="0"/>
              </a:rPr>
              <a:t>with not</a:t>
            </a:r>
            <a:r>
              <a:rPr lang="en-US" sz="5998" dirty="0">
                <a:solidFill>
                  <a:srgbClr val="505050"/>
                </a:solidFill>
                <a:latin typeface="Segoe UI Light"/>
              </a:rPr>
              <a:t> in Power Automate?</a:t>
            </a:r>
          </a:p>
        </p:txBody>
      </p:sp>
      <p:pic>
        <p:nvPicPr>
          <p:cNvPr id="2" name="Picture 1">
            <a:extLst>
              <a:ext uri="{FF2B5EF4-FFF2-40B4-BE49-F238E27FC236}">
                <a16:creationId xmlns:a16="http://schemas.microsoft.com/office/drawing/2014/main" id="{8866060A-8026-45B3-9184-A3176EB39913}"/>
              </a:ext>
            </a:extLst>
          </p:cNvPr>
          <p:cNvPicPr>
            <a:picLocks noChangeAspect="1"/>
          </p:cNvPicPr>
          <p:nvPr/>
        </p:nvPicPr>
        <p:blipFill>
          <a:blip r:embed="rId3"/>
          <a:stretch>
            <a:fillRect/>
          </a:stretch>
        </p:blipFill>
        <p:spPr>
          <a:xfrm>
            <a:off x="3196871" y="1406140"/>
            <a:ext cx="6259549" cy="1092759"/>
          </a:xfrm>
          <a:prstGeom prst="rect">
            <a:avLst/>
          </a:prstGeom>
        </p:spPr>
      </p:pic>
      <p:pic>
        <p:nvPicPr>
          <p:cNvPr id="4" name="Picture 3">
            <a:extLst>
              <a:ext uri="{FF2B5EF4-FFF2-40B4-BE49-F238E27FC236}">
                <a16:creationId xmlns:a16="http://schemas.microsoft.com/office/drawing/2014/main" id="{FB0BCF2E-582F-4CBB-AD9F-306690A0E493}"/>
              </a:ext>
            </a:extLst>
          </p:cNvPr>
          <p:cNvPicPr>
            <a:picLocks noChangeAspect="1"/>
          </p:cNvPicPr>
          <p:nvPr/>
        </p:nvPicPr>
        <p:blipFill rotWithShape="1">
          <a:blip r:embed="rId4"/>
          <a:srcRect l="34309" t="10617"/>
          <a:stretch/>
        </p:blipFill>
        <p:spPr>
          <a:xfrm>
            <a:off x="822960" y="2577141"/>
            <a:ext cx="3837156" cy="3908167"/>
          </a:xfrm>
          <a:prstGeom prst="rect">
            <a:avLst/>
          </a:prstGeom>
        </p:spPr>
      </p:pic>
      <p:sp>
        <p:nvSpPr>
          <p:cNvPr id="3" name="Arrow: Bent 2">
            <a:extLst>
              <a:ext uri="{FF2B5EF4-FFF2-40B4-BE49-F238E27FC236}">
                <a16:creationId xmlns:a16="http://schemas.microsoft.com/office/drawing/2014/main" id="{8B4E5E62-001A-45CB-99EF-A2994EC66218}"/>
              </a:ext>
            </a:extLst>
          </p:cNvPr>
          <p:cNvSpPr/>
          <p:nvPr/>
        </p:nvSpPr>
        <p:spPr bwMode="auto">
          <a:xfrm rot="16200000" flipH="1">
            <a:off x="2398638" y="1863650"/>
            <a:ext cx="685800" cy="66294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Bent 7">
            <a:extLst>
              <a:ext uri="{FF2B5EF4-FFF2-40B4-BE49-F238E27FC236}">
                <a16:creationId xmlns:a16="http://schemas.microsoft.com/office/drawing/2014/main" id="{ECCB08FB-5F99-4D0A-9AA5-79E1EC5E0180}"/>
              </a:ext>
            </a:extLst>
          </p:cNvPr>
          <p:cNvSpPr/>
          <p:nvPr/>
        </p:nvSpPr>
        <p:spPr bwMode="auto">
          <a:xfrm rot="16200000" flipH="1" flipV="1">
            <a:off x="9617757" y="1853866"/>
            <a:ext cx="685800" cy="760750"/>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521437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A4A5A-5424-4A03-B4D3-7BF06692E132}"/>
              </a:ext>
            </a:extLst>
          </p:cNvPr>
          <p:cNvPicPr>
            <a:picLocks noChangeAspect="1"/>
          </p:cNvPicPr>
          <p:nvPr/>
        </p:nvPicPr>
        <p:blipFill>
          <a:blip r:embed="rId2"/>
          <a:stretch>
            <a:fillRect/>
          </a:stretch>
        </p:blipFill>
        <p:spPr>
          <a:xfrm>
            <a:off x="1565816" y="1062474"/>
            <a:ext cx="9253817" cy="5301004"/>
          </a:xfrm>
          <a:prstGeom prst="rect">
            <a:avLst/>
          </a:prstGeom>
        </p:spPr>
      </p:pic>
      <p:sp>
        <p:nvSpPr>
          <p:cNvPr id="6" name="Rectangle 5">
            <a:extLst>
              <a:ext uri="{FF2B5EF4-FFF2-40B4-BE49-F238E27FC236}">
                <a16:creationId xmlns:a16="http://schemas.microsoft.com/office/drawing/2014/main" id="{215C9016-4F26-4628-87F6-E14767C27CA5}"/>
              </a:ext>
            </a:extLst>
          </p:cNvPr>
          <p:cNvSpPr/>
          <p:nvPr/>
        </p:nvSpPr>
        <p:spPr>
          <a:xfrm>
            <a:off x="882420" y="391228"/>
            <a:ext cx="10423985" cy="584623"/>
          </a:xfrm>
          <a:prstGeom prst="rect">
            <a:avLst/>
          </a:prstGeom>
        </p:spPr>
        <p:txBody>
          <a:bodyPr wrap="square">
            <a:spAutoFit/>
          </a:bodyPr>
          <a:lstStyle/>
          <a:p>
            <a:pPr algn="ctr">
              <a:defRPr/>
            </a:pPr>
            <a:r>
              <a:rPr lang="pt-PT" sz="1600" b="1" dirty="0" err="1">
                <a:solidFill>
                  <a:srgbClr val="000000"/>
                </a:solidFill>
                <a:latin typeface="Consolas" panose="020B0609020204030204" pitchFamily="49" charset="0"/>
              </a:rPr>
              <a:t>first</a:t>
            </a:r>
            <a:r>
              <a:rPr lang="pt-PT" sz="1600" b="1" dirty="0">
                <a:solidFill>
                  <a:srgbClr val="000000"/>
                </a:solidFill>
                <a:latin typeface="Consolas" panose="020B0609020204030204" pitchFamily="49" charset="0"/>
              </a:rPr>
              <a:t>(body('Exec_SP_-_</a:t>
            </a:r>
            <a:r>
              <a:rPr lang="pt-PT" sz="1600" b="1" dirty="0" err="1">
                <a:solidFill>
                  <a:srgbClr val="000000"/>
                </a:solidFill>
                <a:latin typeface="Consolas" panose="020B0609020204030204" pitchFamily="49" charset="0"/>
              </a:rPr>
              <a:t>GetLastExecutionTime</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resultsets</a:t>
            </a:r>
            <a:r>
              <a:rPr lang="pt-PT" sz="1600" b="1" dirty="0">
                <a:solidFill>
                  <a:srgbClr val="000000"/>
                </a:solidFill>
                <a:latin typeface="Consolas" panose="020B0609020204030204" pitchFamily="49" charset="0"/>
              </a:rPr>
              <a:t>']?['Table1'])?['</a:t>
            </a:r>
            <a:r>
              <a:rPr lang="pt-PT" sz="1600" b="1" dirty="0" err="1">
                <a:solidFill>
                  <a:srgbClr val="000000"/>
                </a:solidFill>
                <a:latin typeface="Consolas" panose="020B0609020204030204" pitchFamily="49" charset="0"/>
              </a:rPr>
              <a:t>LastRun</a:t>
            </a:r>
            <a:r>
              <a:rPr lang="pt-PT" sz="1600" b="1" dirty="0">
                <a:solidFill>
                  <a:srgbClr val="000000"/>
                </a:solidFill>
                <a:latin typeface="Consolas" panose="020B0609020204030204" pitchFamily="49" charset="0"/>
              </a:rPr>
              <a:t>']</a:t>
            </a:r>
          </a:p>
          <a:p>
            <a:pPr algn="ctr">
              <a:defRPr/>
            </a:pPr>
            <a:r>
              <a:rPr lang="pt-PT" sz="1600" b="1" dirty="0" err="1">
                <a:solidFill>
                  <a:srgbClr val="000000"/>
                </a:solidFill>
                <a:latin typeface="Consolas" panose="020B0609020204030204" pitchFamily="49" charset="0"/>
              </a:rPr>
              <a:t>empty</a:t>
            </a:r>
            <a:r>
              <a:rPr lang="pt-PT" sz="1600" b="1" dirty="0">
                <a:solidFill>
                  <a:srgbClr val="000000"/>
                </a:solidFill>
                <a:latin typeface="Consolas" panose="020B0609020204030204" pitchFamily="49" charset="0"/>
              </a:rPr>
              <a:t>(body('Exec_SP_-_</a:t>
            </a:r>
            <a:r>
              <a:rPr lang="pt-PT" sz="1600" b="1" dirty="0" err="1">
                <a:solidFill>
                  <a:srgbClr val="000000"/>
                </a:solidFill>
                <a:latin typeface="Consolas" panose="020B0609020204030204" pitchFamily="49" charset="0"/>
              </a:rPr>
              <a:t>GetLastExecutionTime</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resultsets</a:t>
            </a:r>
            <a:r>
              <a:rPr lang="pt-PT" sz="1600" b="1" dirty="0">
                <a:solidFill>
                  <a:srgbClr val="000000"/>
                </a:solidFill>
                <a:latin typeface="Consolas" panose="020B0609020204030204" pitchFamily="49" charset="0"/>
              </a:rPr>
              <a:t>']?['Table1'])</a:t>
            </a:r>
          </a:p>
        </p:txBody>
      </p:sp>
    </p:spTree>
    <p:extLst>
      <p:ext uri="{BB962C8B-B14F-4D97-AF65-F5344CB8AC3E}">
        <p14:creationId xmlns:p14="http://schemas.microsoft.com/office/powerpoint/2010/main" val="3523819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6" y="1380"/>
            <a:ext cx="5760039" cy="5760039"/>
          </a:xfrm>
          <a:prstGeom prst="rect">
            <a:avLst/>
          </a:prstGeom>
        </p:spPr>
      </p:pic>
      <p:sp>
        <p:nvSpPr>
          <p:cNvPr id="9" name="Rectangle 8"/>
          <p:cNvSpPr/>
          <p:nvPr/>
        </p:nvSpPr>
        <p:spPr>
          <a:xfrm>
            <a:off x="3319" y="6009285"/>
            <a:ext cx="12182192" cy="845958"/>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1"/>
            <a:endParaRPr lang="en-AU" sz="2397">
              <a:solidFill>
                <a:srgbClr val="01A1DD"/>
              </a:solidFill>
              <a:latin typeface="Segoe UI"/>
            </a:endParaRPr>
          </a:p>
        </p:txBody>
      </p:sp>
      <p:sp>
        <p:nvSpPr>
          <p:cNvPr id="4" name="Rectangle 3"/>
          <p:cNvSpPr/>
          <p:nvPr/>
        </p:nvSpPr>
        <p:spPr>
          <a:xfrm>
            <a:off x="3317" y="5806247"/>
            <a:ext cx="12182194" cy="86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1"/>
            <a:endParaRPr lang="en-AU" sz="2397">
              <a:solidFill>
                <a:prstClr val="white"/>
              </a:solidFill>
              <a:latin typeface="Segoe UI"/>
            </a:endParaRPr>
          </a:p>
        </p:txBody>
      </p:sp>
      <p:sp>
        <p:nvSpPr>
          <p:cNvPr id="14" name="Subtitle 2"/>
          <p:cNvSpPr txBox="1">
            <a:spLocks/>
          </p:cNvSpPr>
          <p:nvPr/>
        </p:nvSpPr>
        <p:spPr>
          <a:xfrm>
            <a:off x="596364" y="1320120"/>
            <a:ext cx="6351616" cy="1972660"/>
          </a:xfrm>
          <a:prstGeom prst="rect">
            <a:avLst/>
          </a:prstGeom>
        </p:spPr>
        <p:txBody>
          <a:bodyPr vert="horz" lIns="121822" tIns="60910" rIns="121822" bIns="6091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675" indent="-342675" defTabSz="913798"/>
            <a:r>
              <a:rPr lang="en-AU" sz="2397" b="1">
                <a:solidFill>
                  <a:prstClr val="black"/>
                </a:solidFill>
              </a:rPr>
              <a:t>Head of Integration @DevScope</a:t>
            </a:r>
          </a:p>
          <a:p>
            <a:pPr marL="342675" indent="-342675" defTabSz="913798"/>
            <a:r>
              <a:rPr lang="en-AU" sz="2397">
                <a:solidFill>
                  <a:prstClr val="black"/>
                </a:solidFill>
                <a:latin typeface="Segoe UI"/>
              </a:rPr>
              <a:t>Microsoft Azure MVP</a:t>
            </a:r>
          </a:p>
          <a:p>
            <a:pPr marL="342675" indent="-342675" defTabSz="913798"/>
            <a:r>
              <a:rPr lang="en-US" sz="2397">
                <a:solidFill>
                  <a:prstClr val="black"/>
                </a:solidFill>
                <a:latin typeface="Segoe UI"/>
                <a:hlinkClick r:id="rId4"/>
              </a:rPr>
              <a:t>sandro.pereira@devscope.net</a:t>
            </a:r>
            <a:r>
              <a:rPr lang="en-US" sz="2397">
                <a:solidFill>
                  <a:prstClr val="black"/>
                </a:solidFill>
                <a:latin typeface="Segoe UI"/>
              </a:rPr>
              <a:t> </a:t>
            </a:r>
          </a:p>
          <a:p>
            <a:pPr marL="342675" indent="-342675" defTabSz="913798"/>
            <a:r>
              <a:rPr lang="en-US" sz="2397" noProof="1">
                <a:solidFill>
                  <a:prstClr val="black"/>
                </a:solidFill>
                <a:latin typeface="Segoe UI"/>
              </a:rPr>
              <a:t>linkedin.com/in/sandropereira</a:t>
            </a:r>
          </a:p>
          <a:p>
            <a:pPr marL="342675" indent="-342675" defTabSz="913798"/>
            <a:r>
              <a:rPr lang="en-US" sz="2397" noProof="1">
                <a:solidFill>
                  <a:prstClr val="black"/>
                </a:solidFill>
                <a:latin typeface="Segoe UI"/>
              </a:rPr>
              <a:t>@sandro_asp </a:t>
            </a:r>
          </a:p>
          <a:p>
            <a:pPr marL="342675" indent="-342675" defTabSz="913798"/>
            <a:r>
              <a:rPr lang="en-US" sz="2397">
                <a:solidFill>
                  <a:prstClr val="black"/>
                </a:solidFill>
                <a:latin typeface="Segoe UI"/>
                <a:hlinkClick r:id="rId5"/>
              </a:rPr>
              <a:t>https://blog.sandro-pereira.com/</a:t>
            </a:r>
            <a:endParaRPr lang="en-US" sz="2397">
              <a:solidFill>
                <a:prstClr val="black"/>
              </a:solidFill>
              <a:latin typeface="Segoe UI"/>
            </a:endParaRPr>
          </a:p>
          <a:p>
            <a:pPr marL="342675" indent="-342675" defTabSz="913798"/>
            <a:r>
              <a:rPr lang="en-US" sz="2397">
                <a:solidFill>
                  <a:prstClr val="black"/>
                </a:solidFill>
                <a:latin typeface="Segoe UI"/>
              </a:rPr>
              <a:t>Public speaker</a:t>
            </a:r>
          </a:p>
          <a:p>
            <a:pPr marL="342675" indent="-342675" defTabSz="913798"/>
            <a:r>
              <a:rPr lang="en-US" sz="2397">
                <a:solidFill>
                  <a:prstClr val="black"/>
                </a:solidFill>
                <a:latin typeface="Segoe UI"/>
              </a:rPr>
              <a:t>Father </a:t>
            </a:r>
          </a:p>
          <a:p>
            <a:pPr marL="342675" indent="-342675" defTabSz="913798"/>
            <a:r>
              <a:rPr lang="en-US" sz="2397">
                <a:solidFill>
                  <a:prstClr val="black"/>
                </a:solidFill>
                <a:latin typeface="Segoe UI"/>
              </a:rPr>
              <a:t>Book author: “</a:t>
            </a:r>
            <a:r>
              <a:rPr lang="en-US" sz="2397">
                <a:solidFill>
                  <a:prstClr val="black"/>
                </a:solidFill>
                <a:latin typeface="Segoe UI"/>
                <a:hlinkClick r:id="rId6"/>
              </a:rPr>
              <a:t>BizTalk Mapping Patterns and Best Practices</a:t>
            </a:r>
            <a:r>
              <a:rPr lang="en-US" sz="2397">
                <a:solidFill>
                  <a:prstClr val="black"/>
                </a:solidFill>
                <a:latin typeface="Segoe UI"/>
              </a:rPr>
              <a:t>”</a:t>
            </a:r>
          </a:p>
          <a:p>
            <a:pPr marL="342675" indent="-342675" defTabSz="913798"/>
            <a:endParaRPr lang="en-US" sz="2397">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9571" y="5318247"/>
            <a:ext cx="2188989" cy="10088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0"/>
          <p:cNvSpPr txBox="1">
            <a:spLocks/>
          </p:cNvSpPr>
          <p:nvPr/>
        </p:nvSpPr>
        <p:spPr>
          <a:xfrm>
            <a:off x="3668860" y="5800396"/>
            <a:ext cx="2902247" cy="821392"/>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3939"/>
            <a:r>
              <a:rPr lang="pt-PT" sz="1960" b="1">
                <a:solidFill>
                  <a:sysClr val="windowText" lastClr="000000"/>
                </a:solidFill>
                <a:latin typeface="Segoe UI Light"/>
              </a:rPr>
              <a:t>+351 223 751 350</a:t>
            </a:r>
          </a:p>
          <a:p>
            <a:pPr defTabSz="913939"/>
            <a:r>
              <a:rPr lang="pt-PT" sz="1960" b="1">
                <a:solidFill>
                  <a:sysClr val="windowText" lastClr="000000"/>
                </a:solidFill>
                <a:latin typeface="Segoe UI Light"/>
              </a:rPr>
              <a:t>www.devscope.net</a:t>
            </a:r>
          </a:p>
        </p:txBody>
      </p:sp>
      <p:sp>
        <p:nvSpPr>
          <p:cNvPr id="13" name="Title 1">
            <a:extLst>
              <a:ext uri="{FF2B5EF4-FFF2-40B4-BE49-F238E27FC236}">
                <a16:creationId xmlns:a16="http://schemas.microsoft.com/office/drawing/2014/main" id="{B44889C3-D392-4C15-B45D-B6971A95DC36}"/>
              </a:ext>
            </a:extLst>
          </p:cNvPr>
          <p:cNvSpPr>
            <a:spLocks noGrp="1"/>
          </p:cNvSpPr>
          <p:nvPr>
            <p:ph type="title"/>
          </p:nvPr>
        </p:nvSpPr>
        <p:spPr>
          <a:xfrm>
            <a:off x="212876" y="54209"/>
            <a:ext cx="6379882" cy="1079926"/>
          </a:xfrm>
        </p:spPr>
        <p:txBody>
          <a:bodyPr/>
          <a:lstStyle/>
          <a:p>
            <a:r>
              <a:rPr lang="pt-PT" sz="6464"/>
              <a:t>Sandro Pereira</a:t>
            </a:r>
          </a:p>
        </p:txBody>
      </p:sp>
      <p:pic>
        <p:nvPicPr>
          <p:cNvPr id="12" name="Picture 11">
            <a:extLst>
              <a:ext uri="{FF2B5EF4-FFF2-40B4-BE49-F238E27FC236}">
                <a16:creationId xmlns:a16="http://schemas.microsoft.com/office/drawing/2014/main" id="{6993859F-A12C-42EB-BECE-54D4829968FA}"/>
              </a:ext>
            </a:extLst>
          </p:cNvPr>
          <p:cNvPicPr>
            <a:picLocks noChangeAspect="1"/>
          </p:cNvPicPr>
          <p:nvPr/>
        </p:nvPicPr>
        <p:blipFill>
          <a:blip r:embed="rId8"/>
          <a:srcRect/>
          <a:stretch>
            <a:fillRect/>
          </a:stretch>
        </p:blipFill>
        <p:spPr>
          <a:xfrm>
            <a:off x="739278" y="5892876"/>
            <a:ext cx="2753925" cy="526688"/>
          </a:xfrm>
          <a:prstGeom prst="rect">
            <a:avLst/>
          </a:prstGeom>
        </p:spPr>
      </p:pic>
    </p:spTree>
    <p:extLst>
      <p:ext uri="{BB962C8B-B14F-4D97-AF65-F5344CB8AC3E}">
        <p14:creationId xmlns:p14="http://schemas.microsoft.com/office/powerpoint/2010/main" val="288041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4D3F0BF-29E3-412A-B66A-BB61A28F7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16" t="1" r="33678" b="-3"/>
          <a:stretch/>
        </p:blipFill>
        <p:spPr bwMode="auto">
          <a:xfrm>
            <a:off x="20" y="10"/>
            <a:ext cx="5980092" cy="6857990"/>
          </a:xfrm>
          <a:prstGeom prst="rect">
            <a:avLst/>
          </a:prstGeom>
          <a:solidFill>
            <a:srgbClr val="FFFFFF"/>
          </a:solidFill>
        </p:spPr>
      </p:pic>
      <p:sp>
        <p:nvSpPr>
          <p:cNvPr id="3" name="Oval 2">
            <a:extLst>
              <a:ext uri="{FF2B5EF4-FFF2-40B4-BE49-F238E27FC236}">
                <a16:creationId xmlns:a16="http://schemas.microsoft.com/office/drawing/2014/main" id="{944528C5-505D-458F-871A-59187EB87A54}"/>
              </a:ext>
            </a:extLst>
          </p:cNvPr>
          <p:cNvSpPr/>
          <p:nvPr/>
        </p:nvSpPr>
        <p:spPr>
          <a:xfrm>
            <a:off x="262209" y="161637"/>
            <a:ext cx="1892575" cy="1892575"/>
          </a:xfrm>
          <a:prstGeom prst="ellipse">
            <a:avLst/>
          </a:prstGeom>
          <a:solidFill>
            <a:srgbClr val="979490"/>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FB8F738-3EE7-4B04-9430-7C5925153C34}"/>
              </a:ext>
            </a:extLst>
          </p:cNvPr>
          <p:cNvSpPr txBox="1"/>
          <p:nvPr/>
        </p:nvSpPr>
        <p:spPr>
          <a:xfrm>
            <a:off x="639888" y="154594"/>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9</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8" name="Title 1">
            <a:extLst>
              <a:ext uri="{FF2B5EF4-FFF2-40B4-BE49-F238E27FC236}">
                <a16:creationId xmlns:a16="http://schemas.microsoft.com/office/drawing/2014/main" id="{66F0811B-02D1-44EE-8701-7FFE2770CF51}"/>
              </a:ext>
            </a:extLst>
          </p:cNvPr>
          <p:cNvSpPr txBox="1">
            <a:spLocks/>
          </p:cNvSpPr>
          <p:nvPr/>
        </p:nvSpPr>
        <p:spPr>
          <a:xfrm>
            <a:off x="6241413"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Black" panose="020B0A02040204020203" pitchFamily="34" charset="0"/>
                <a:ea typeface="Segoe UI Black" panose="020B0A02040204020203" pitchFamily="34" charset="0"/>
              </a:rPr>
              <a:t>expressions</a:t>
            </a:r>
            <a:r>
              <a:rPr lang="en-US" sz="6000" dirty="0">
                <a:solidFill>
                  <a:srgbClr val="FFFFFF"/>
                </a:solidFill>
                <a:latin typeface="Segoe UI Light"/>
              </a:rPr>
              <a:t> </a:t>
            </a:r>
            <a:r>
              <a:rPr lang="en-US" sz="6000" dirty="0">
                <a:solidFill>
                  <a:schemeClr val="bg1"/>
                </a:solidFill>
              </a:rPr>
              <a:t>nightmare…</a:t>
            </a:r>
            <a:endPar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AutoShape 5">
            <a:extLst>
              <a:ext uri="{FF2B5EF4-FFF2-40B4-BE49-F238E27FC236}">
                <a16:creationId xmlns:a16="http://schemas.microsoft.com/office/drawing/2014/main" id="{45F1BCFD-D71B-41B7-834F-C21FF05E1A9A}"/>
              </a:ext>
            </a:extLst>
          </p:cNvPr>
          <p:cNvSpPr>
            <a:spLocks noChangeArrowheads="1"/>
          </p:cNvSpPr>
          <p:nvPr/>
        </p:nvSpPr>
        <p:spPr bwMode="auto">
          <a:xfrm>
            <a:off x="6142443" y="3920880"/>
            <a:ext cx="5858466" cy="2037960"/>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11" name="AutoShape 6">
            <a:extLst>
              <a:ext uri="{FF2B5EF4-FFF2-40B4-BE49-F238E27FC236}">
                <a16:creationId xmlns:a16="http://schemas.microsoft.com/office/drawing/2014/main" id="{6AFA329F-139D-4368-B1D2-02306E8C01DD}"/>
              </a:ext>
            </a:extLst>
          </p:cNvPr>
          <p:cNvSpPr>
            <a:spLocks noChangeArrowheads="1"/>
          </p:cNvSpPr>
          <p:nvPr/>
        </p:nvSpPr>
        <p:spPr bwMode="auto">
          <a:xfrm>
            <a:off x="6241412" y="3982729"/>
            <a:ext cx="5703597" cy="1913751"/>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0" lvl="1" indent="-457200">
              <a:lnSpc>
                <a:spcPct val="90000"/>
              </a:lnSpc>
              <a:spcBef>
                <a:spcPct val="40000"/>
              </a:spcBef>
              <a:buClr>
                <a:srgbClr val="8DACD0"/>
              </a:buClr>
              <a:buSzPct val="70000"/>
            </a:pPr>
            <a:r>
              <a:rPr lang="en-US" sz="2000" dirty="0">
                <a:solidFill>
                  <a:srgbClr val="FFFFFF"/>
                </a:solidFill>
              </a:rPr>
              <a:t>Basic operations that you can use inside flow actions or conditions</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Like getting the current time, adding numbers together, manipulating strings or Parsing XML</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They are part of the engine</a:t>
            </a:r>
          </a:p>
        </p:txBody>
      </p:sp>
    </p:spTree>
    <p:extLst>
      <p:ext uri="{BB962C8B-B14F-4D97-AF65-F5344CB8AC3E}">
        <p14:creationId xmlns:p14="http://schemas.microsoft.com/office/powerpoint/2010/main" val="3031475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25C64D-9E68-472E-96B5-CFD6A8796277}"/>
              </a:ext>
            </a:extLst>
          </p:cNvPr>
          <p:cNvSpPr/>
          <p:nvPr/>
        </p:nvSpPr>
        <p:spPr>
          <a:xfrm>
            <a:off x="2776654" y="2698588"/>
            <a:ext cx="6135018" cy="369236"/>
          </a:xfrm>
          <a:prstGeom prst="rect">
            <a:avLst/>
          </a:prstGeom>
        </p:spPr>
        <p:txBody>
          <a:bodyPr wrap="none">
            <a:spAutoFit/>
          </a:bodyPr>
          <a:lstStyle/>
          <a:p>
            <a:pPr defTabSz="914126">
              <a:defRPr/>
            </a:pPr>
            <a:r>
              <a:rPr lang="pt-PT" sz="1799" b="1" dirty="0">
                <a:solidFill>
                  <a:srgbClr val="000000"/>
                </a:solidFill>
                <a:latin typeface="Consolas" panose="020B0609020204030204" pitchFamily="49" charset="0"/>
              </a:rPr>
              <a:t>body(</a:t>
            </a:r>
            <a:r>
              <a:rPr lang="pt-PT" sz="1799" b="1" dirty="0">
                <a:solidFill>
                  <a:srgbClr val="FF0000"/>
                </a:solidFill>
                <a:latin typeface="Consolas" panose="020B0609020204030204" pitchFamily="49" charset="0"/>
              </a:rPr>
              <a:t>'Execute_SP_-_</a:t>
            </a:r>
            <a:r>
              <a:rPr lang="pt-PT" sz="1799" b="1" dirty="0" err="1">
                <a:solidFill>
                  <a:srgbClr val="FF0000"/>
                </a:solidFill>
                <a:latin typeface="Consolas" panose="020B0609020204030204" pitchFamily="49" charset="0"/>
              </a:rPr>
              <a:t>Get_BZT_lock_error_details</a:t>
            </a:r>
            <a:r>
              <a:rPr lang="pt-PT" sz="1799" b="1" dirty="0">
                <a:solidFill>
                  <a:srgbClr val="000000"/>
                </a:solidFill>
                <a:latin typeface="Consolas" panose="020B0609020204030204" pitchFamily="49" charset="0"/>
              </a:rPr>
              <a:t>')</a:t>
            </a:r>
            <a:endParaRPr lang="pt-PT" sz="1799" dirty="0">
              <a:solidFill>
                <a:srgbClr val="505050"/>
              </a:solidFill>
              <a:latin typeface="Segoe UI"/>
            </a:endParaRPr>
          </a:p>
        </p:txBody>
      </p:sp>
      <p:pic>
        <p:nvPicPr>
          <p:cNvPr id="5" name="Picture 4">
            <a:extLst>
              <a:ext uri="{FF2B5EF4-FFF2-40B4-BE49-F238E27FC236}">
                <a16:creationId xmlns:a16="http://schemas.microsoft.com/office/drawing/2014/main" id="{9775A2CB-51F5-4C67-9EC1-0E3D6EC1E8C5}"/>
              </a:ext>
            </a:extLst>
          </p:cNvPr>
          <p:cNvPicPr>
            <a:picLocks noChangeAspect="1"/>
          </p:cNvPicPr>
          <p:nvPr/>
        </p:nvPicPr>
        <p:blipFill>
          <a:blip r:embed="rId2"/>
          <a:stretch>
            <a:fillRect/>
          </a:stretch>
        </p:blipFill>
        <p:spPr>
          <a:xfrm>
            <a:off x="8911673" y="2231815"/>
            <a:ext cx="1301302" cy="1302784"/>
          </a:xfrm>
          <a:prstGeom prst="rect">
            <a:avLst/>
          </a:prstGeom>
        </p:spPr>
      </p:pic>
      <p:sp>
        <p:nvSpPr>
          <p:cNvPr id="6" name="TextBox 5">
            <a:extLst>
              <a:ext uri="{FF2B5EF4-FFF2-40B4-BE49-F238E27FC236}">
                <a16:creationId xmlns:a16="http://schemas.microsoft.com/office/drawing/2014/main" id="{AF9D0DBF-3811-4E04-8281-71B657DF260A}"/>
              </a:ext>
            </a:extLst>
          </p:cNvPr>
          <p:cNvSpPr txBox="1"/>
          <p:nvPr/>
        </p:nvSpPr>
        <p:spPr>
          <a:xfrm>
            <a:off x="2776654" y="3429000"/>
            <a:ext cx="6635516" cy="1403096"/>
          </a:xfrm>
          <a:prstGeom prst="rect">
            <a:avLst/>
          </a:prstGeom>
          <a:noFill/>
        </p:spPr>
        <p:txBody>
          <a:bodyPr wrap="square" lIns="182832" tIns="146266" rIns="182832" bIns="146266" rtlCol="0">
            <a:spAutoFit/>
          </a:bodyPr>
          <a:lstStyle/>
          <a:p>
            <a:pPr algn="ctr" defTabSz="914126">
              <a:lnSpc>
                <a:spcPct val="90000"/>
              </a:lnSpc>
              <a:defRPr/>
            </a:pPr>
            <a:r>
              <a:rPr lang="en-US" sz="3999" b="1" spc="-102" dirty="0">
                <a:ln w="3175">
                  <a:noFill/>
                </a:ln>
                <a:solidFill>
                  <a:srgbClr val="505050"/>
                </a:solidFill>
                <a:latin typeface="Segoe UI Light"/>
                <a:cs typeface="Segoe UI" pitchFamily="34" charset="0"/>
              </a:rPr>
              <a:t>Name of the actions with the space replace by underscore</a:t>
            </a:r>
            <a:endParaRPr lang="en-US" sz="4399" b="1" spc="-102" dirty="0">
              <a:ln w="3175">
                <a:noFill/>
              </a:ln>
              <a:solidFill>
                <a:srgbClr val="505050"/>
              </a:solidFill>
              <a:latin typeface="Segoe UI Light"/>
              <a:cs typeface="Segoe UI" pitchFamily="34" charset="0"/>
            </a:endParaRPr>
          </a:p>
        </p:txBody>
      </p:sp>
    </p:spTree>
    <p:extLst>
      <p:ext uri="{BB962C8B-B14F-4D97-AF65-F5344CB8AC3E}">
        <p14:creationId xmlns:p14="http://schemas.microsoft.com/office/powerpoint/2010/main" val="2447775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FBB62-4AAD-4615-9C6B-EADD16F12362}"/>
              </a:ext>
            </a:extLst>
          </p:cNvPr>
          <p:cNvPicPr>
            <a:picLocks noChangeAspect="1"/>
          </p:cNvPicPr>
          <p:nvPr/>
        </p:nvPicPr>
        <p:blipFill>
          <a:blip r:embed="rId2"/>
          <a:stretch>
            <a:fillRect/>
          </a:stretch>
        </p:blipFill>
        <p:spPr>
          <a:xfrm>
            <a:off x="1353784" y="167240"/>
            <a:ext cx="9989123" cy="4094683"/>
          </a:xfrm>
          <a:prstGeom prst="rect">
            <a:avLst/>
          </a:prstGeom>
        </p:spPr>
      </p:pic>
      <p:sp>
        <p:nvSpPr>
          <p:cNvPr id="5" name="Rectangle 4">
            <a:extLst>
              <a:ext uri="{FF2B5EF4-FFF2-40B4-BE49-F238E27FC236}">
                <a16:creationId xmlns:a16="http://schemas.microsoft.com/office/drawing/2014/main" id="{4E87165A-830E-422A-A1F2-ABF59B0A61EC}"/>
              </a:ext>
            </a:extLst>
          </p:cNvPr>
          <p:cNvSpPr/>
          <p:nvPr/>
        </p:nvSpPr>
        <p:spPr>
          <a:xfrm>
            <a:off x="431687" y="4643419"/>
            <a:ext cx="11325450" cy="338466"/>
          </a:xfrm>
          <a:prstGeom prst="rect">
            <a:avLst/>
          </a:prstGeom>
        </p:spPr>
        <p:txBody>
          <a:bodyPr wrap="square">
            <a:spAutoFit/>
          </a:bodyPr>
          <a:lstStyle/>
          <a:p>
            <a:pPr algn="ctr" defTabSz="914126">
              <a:defRPr/>
            </a:pPr>
            <a:r>
              <a:rPr lang="pt-PT" sz="1600" b="1" dirty="0">
                <a:solidFill>
                  <a:srgbClr val="000000"/>
                </a:solidFill>
                <a:latin typeface="Consolas" panose="020B0609020204030204" pitchFamily="49" charset="0"/>
              </a:rPr>
              <a:t>body('Execute_SP_-_</a:t>
            </a:r>
            <a:r>
              <a:rPr lang="pt-PT" sz="1600" b="1" dirty="0" err="1">
                <a:solidFill>
                  <a:srgbClr val="000000"/>
                </a:solidFill>
                <a:latin typeface="Consolas" panose="020B0609020204030204" pitchFamily="49" charset="0"/>
              </a:rPr>
              <a:t>Get_BZT_lock_error_details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ResultSets</a:t>
            </a:r>
            <a:r>
              <a:rPr lang="pt-PT" sz="1600" b="1" dirty="0">
                <a:solidFill>
                  <a:srgbClr val="000000"/>
                </a:solidFill>
                <a:latin typeface="Consolas" panose="020B0609020204030204" pitchFamily="49" charset="0"/>
              </a:rPr>
              <a:t>']?['Table1'][0]?['</a:t>
            </a:r>
            <a:r>
              <a:rPr lang="pt-PT" sz="1600" b="1" dirty="0" err="1">
                <a:solidFill>
                  <a:srgbClr val="000000"/>
                </a:solidFill>
                <a:latin typeface="Consolas" panose="020B0609020204030204" pitchFamily="49" charset="0"/>
              </a:rPr>
              <a:t>ErrorDescription</a:t>
            </a:r>
            <a:r>
              <a:rPr lang="pt-PT" sz="1600" b="1" dirty="0">
                <a:solidFill>
                  <a:srgbClr val="000000"/>
                </a:solidFill>
                <a:latin typeface="Consolas" panose="020B0609020204030204" pitchFamily="49" charset="0"/>
              </a:rPr>
              <a:t>’]</a:t>
            </a:r>
          </a:p>
        </p:txBody>
      </p:sp>
      <p:sp>
        <p:nvSpPr>
          <p:cNvPr id="6" name="Rectangle 5">
            <a:extLst>
              <a:ext uri="{FF2B5EF4-FFF2-40B4-BE49-F238E27FC236}">
                <a16:creationId xmlns:a16="http://schemas.microsoft.com/office/drawing/2014/main" id="{B8C19A5C-E14B-4FB7-915A-AFB512B1F56E}"/>
              </a:ext>
            </a:extLst>
          </p:cNvPr>
          <p:cNvSpPr/>
          <p:nvPr/>
        </p:nvSpPr>
        <p:spPr>
          <a:xfrm>
            <a:off x="730060" y="5287914"/>
            <a:ext cx="10728705" cy="338466"/>
          </a:xfrm>
          <a:prstGeom prst="rect">
            <a:avLst/>
          </a:prstGeom>
        </p:spPr>
        <p:txBody>
          <a:bodyPr wrap="square">
            <a:spAutoFit/>
          </a:bodyPr>
          <a:lstStyle/>
          <a:p>
            <a:pPr algn="ctr" defTabSz="914126">
              <a:defRPr/>
            </a:pPr>
            <a:r>
              <a:rPr lang="pt-PT" sz="1600" b="1" dirty="0" err="1">
                <a:solidFill>
                  <a:srgbClr val="000000"/>
                </a:solidFill>
                <a:latin typeface="Consolas" panose="020B0609020204030204" pitchFamily="49" charset="0"/>
              </a:rPr>
              <a:t>concat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div</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sub</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ticks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utcNow</a:t>
            </a: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ticks</a:t>
            </a:r>
            <a:r>
              <a:rPr lang="pt-PT" sz="1600" b="1" dirty="0">
                <a:solidFill>
                  <a:srgbClr val="000000"/>
                </a:solidFill>
                <a:latin typeface="Consolas" panose="020B0609020204030204" pitchFamily="49" charset="0"/>
              </a:rPr>
              <a:t>(item()?['</a:t>
            </a:r>
            <a:r>
              <a:rPr lang="pt-PT" sz="1600" b="1" dirty="0" err="1">
                <a:solidFill>
                  <a:srgbClr val="000000"/>
                </a:solidFill>
                <a:latin typeface="Consolas" panose="020B0609020204030204" pitchFamily="49" charset="0"/>
              </a:rPr>
              <a:t>Created</a:t>
            </a:r>
            <a:r>
              <a:rPr lang="pt-PT" sz="1600" b="1" dirty="0">
                <a:solidFill>
                  <a:srgbClr val="000000"/>
                </a:solidFill>
                <a:latin typeface="Consolas" panose="020B0609020204030204" pitchFamily="49" charset="0"/>
              </a:rPr>
              <a:t>'])), 10000000), ' segundo(s)')</a:t>
            </a:r>
          </a:p>
        </p:txBody>
      </p:sp>
      <p:sp>
        <p:nvSpPr>
          <p:cNvPr id="7" name="Rectangle 6">
            <a:extLst>
              <a:ext uri="{FF2B5EF4-FFF2-40B4-BE49-F238E27FC236}">
                <a16:creationId xmlns:a16="http://schemas.microsoft.com/office/drawing/2014/main" id="{0B40602A-CDF2-4063-AB27-08CCA1C53A21}"/>
              </a:ext>
            </a:extLst>
          </p:cNvPr>
          <p:cNvSpPr/>
          <p:nvPr/>
        </p:nvSpPr>
        <p:spPr>
          <a:xfrm>
            <a:off x="609441" y="5880771"/>
            <a:ext cx="11147696" cy="584623"/>
          </a:xfrm>
          <a:prstGeom prst="rect">
            <a:avLst/>
          </a:prstGeom>
        </p:spPr>
        <p:txBody>
          <a:bodyPr wrap="square">
            <a:spAutoFit/>
          </a:bodyPr>
          <a:lstStyle/>
          <a:p>
            <a:pPr algn="ctr" defTabSz="914126">
              <a:defRPr/>
            </a:pP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div</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ContentClear</a:t>
            </a: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GoodCommunicator</a:t>
            </a:r>
            <a:r>
              <a:rPr lang="pt-PT" sz="1600" b="1" dirty="0">
                <a:solidFill>
                  <a:srgbClr val="000000"/>
                </a:solidFill>
                <a:latin typeface="Consolas" panose="020B0609020204030204" pitchFamily="49" charset="0"/>
              </a:rPr>
              <a:t>'))) , </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EnjoySession</a:t>
            </a: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MetExpectation</a:t>
            </a:r>
            <a:r>
              <a:rPr lang="pt-PT" sz="1600" b="1" dirty="0">
                <a:solidFill>
                  <a:srgbClr val="000000"/>
                </a:solidFill>
                <a:latin typeface="Consolas" panose="020B0609020204030204" pitchFamily="49" charset="0"/>
              </a:rPr>
              <a:t>')))),4))</a:t>
            </a:r>
          </a:p>
        </p:txBody>
      </p:sp>
    </p:spTree>
    <p:extLst>
      <p:ext uri="{BB962C8B-B14F-4D97-AF65-F5344CB8AC3E}">
        <p14:creationId xmlns:p14="http://schemas.microsoft.com/office/powerpoint/2010/main" val="404590231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26F6C2-F565-4794-8392-32D4AA68AF7F}"/>
              </a:ext>
            </a:extLst>
          </p:cNvPr>
          <p:cNvSpPr/>
          <p:nvPr/>
        </p:nvSpPr>
        <p:spPr>
          <a:xfrm>
            <a:off x="1587086" y="1284568"/>
            <a:ext cx="8481391" cy="3784666"/>
          </a:xfrm>
          <a:prstGeom prst="rect">
            <a:avLst/>
          </a:prstGeom>
        </p:spPr>
        <p:txBody>
          <a:bodyPr wrap="square">
            <a:spAutoFit/>
          </a:bodyPr>
          <a:lstStyle/>
          <a:p>
            <a:pPr defTabSz="914126">
              <a:defRPr/>
            </a:pP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div</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ContentClear</a:t>
            </a:r>
            <a:r>
              <a:rPr lang="pt-PT" sz="1600" b="1" dirty="0">
                <a:solidFill>
                  <a:srgbClr val="000000"/>
                </a:solidFill>
                <a:latin typeface="Consolas" panose="020B0609020204030204" pitchFamily="49" charset="0"/>
              </a:rPr>
              <a:t>')), </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GoodCommunicator</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 , </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add</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EnjoySession</a:t>
            </a:r>
            <a:r>
              <a:rPr lang="pt-PT" sz="1600" b="1" dirty="0">
                <a:solidFill>
                  <a:srgbClr val="000000"/>
                </a:solidFill>
                <a:latin typeface="Consolas" panose="020B0609020204030204" pitchFamily="49" charset="0"/>
              </a:rPr>
              <a:t>')), </a:t>
            </a:r>
          </a:p>
          <a:p>
            <a:pPr defTabSz="914126">
              <a:defRPr/>
            </a:pPr>
            <a:r>
              <a:rPr lang="pt-PT" sz="1600" b="1" dirty="0">
                <a:solidFill>
                  <a:srgbClr val="000000"/>
                </a:solidFill>
                <a:latin typeface="Consolas" panose="020B0609020204030204" pitchFamily="49" charset="0"/>
              </a:rPr>
              <a:t>				</a:t>
            </a:r>
            <a:r>
              <a:rPr lang="pt-PT" sz="1600" b="1" dirty="0" err="1">
                <a:solidFill>
                  <a:srgbClr val="000000"/>
                </a:solidFill>
                <a:latin typeface="Consolas" panose="020B0609020204030204" pitchFamily="49" charset="0"/>
              </a:rPr>
              <a:t>int</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variables</a:t>
            </a:r>
            <a:r>
              <a:rPr lang="pt-PT" sz="1600" b="1" dirty="0">
                <a:solidFill>
                  <a:srgbClr val="000000"/>
                </a:solidFill>
                <a:latin typeface="Consolas" panose="020B0609020204030204" pitchFamily="49" charset="0"/>
              </a:rPr>
              <a:t>('</a:t>
            </a:r>
            <a:r>
              <a:rPr lang="pt-PT" sz="1600" b="1" dirty="0" err="1">
                <a:solidFill>
                  <a:srgbClr val="000000"/>
                </a:solidFill>
                <a:latin typeface="Consolas" panose="020B0609020204030204" pitchFamily="49" charset="0"/>
              </a:rPr>
              <a:t>MetExpectation</a:t>
            </a:r>
            <a:r>
              <a:rPr lang="pt-PT" sz="1600" b="1" dirty="0">
                <a:solidFill>
                  <a:srgbClr val="000000"/>
                </a:solidFill>
                <a:latin typeface="Consolas" panose="020B0609020204030204" pitchFamily="49" charset="0"/>
              </a:rPr>
              <a:t>’))</a:t>
            </a:r>
          </a:p>
          <a:p>
            <a:pPr defTabSz="914126">
              <a:defRPr/>
            </a:pPr>
            <a:r>
              <a:rPr lang="pt-PT" sz="1600" b="1" dirty="0">
                <a:solidFill>
                  <a:srgbClr val="000000"/>
                </a:solidFill>
                <a:latin typeface="Consolas" panose="020B0609020204030204" pitchFamily="49" charset="0"/>
              </a:rPr>
              <a:t>			)</a:t>
            </a:r>
          </a:p>
          <a:p>
            <a:pPr defTabSz="914126">
              <a:defRPr/>
            </a:pPr>
            <a:r>
              <a:rPr lang="pt-PT" sz="1600" b="1" dirty="0">
                <a:solidFill>
                  <a:srgbClr val="000000"/>
                </a:solidFill>
                <a:latin typeface="Consolas" panose="020B0609020204030204" pitchFamily="49" charset="0"/>
              </a:rPr>
              <a:t>		)</a:t>
            </a:r>
          </a:p>
          <a:p>
            <a:pPr defTabSz="914126">
              <a:defRPr/>
            </a:pPr>
            <a:r>
              <a:rPr lang="pt-PT" sz="1600" b="1" dirty="0">
                <a:solidFill>
                  <a:srgbClr val="000000"/>
                </a:solidFill>
                <a:latin typeface="Consolas" panose="020B0609020204030204" pitchFamily="49" charset="0"/>
              </a:rPr>
              <a:t>		,4</a:t>
            </a:r>
          </a:p>
          <a:p>
            <a:pPr defTabSz="914126">
              <a:defRPr/>
            </a:pPr>
            <a:r>
              <a:rPr lang="pt-PT" sz="1600" b="1" dirty="0">
                <a:solidFill>
                  <a:srgbClr val="000000"/>
                </a:solidFill>
                <a:latin typeface="Consolas" panose="020B0609020204030204" pitchFamily="49" charset="0"/>
              </a:rPr>
              <a:t>	)</a:t>
            </a:r>
          </a:p>
          <a:p>
            <a:pPr defTabSz="914126">
              <a:defRPr/>
            </a:pPr>
            <a:r>
              <a:rPr lang="pt-PT" sz="16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077743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7278A-EA08-494E-9CE6-221F0ED1E509}"/>
              </a:ext>
            </a:extLst>
          </p:cNvPr>
          <p:cNvPicPr>
            <a:picLocks noChangeAspect="1"/>
          </p:cNvPicPr>
          <p:nvPr/>
        </p:nvPicPr>
        <p:blipFill rotWithShape="1">
          <a:blip r:embed="rId2"/>
          <a:srcRect l="15853" r="1" b="1"/>
          <a:stretch/>
        </p:blipFill>
        <p:spPr>
          <a:xfrm>
            <a:off x="6208713" y="10"/>
            <a:ext cx="5980112" cy="6857990"/>
          </a:xfrm>
          <a:prstGeom prst="rect">
            <a:avLst/>
          </a:prstGeom>
          <a:noFill/>
        </p:spPr>
      </p:pic>
      <p:sp>
        <p:nvSpPr>
          <p:cNvPr id="3" name="Oval 2">
            <a:extLst>
              <a:ext uri="{FF2B5EF4-FFF2-40B4-BE49-F238E27FC236}">
                <a16:creationId xmlns:a16="http://schemas.microsoft.com/office/drawing/2014/main" id="{05CD0BBA-00FC-4A04-B43F-ED38DE6AF05D}"/>
              </a:ext>
            </a:extLst>
          </p:cNvPr>
          <p:cNvSpPr/>
          <p:nvPr/>
        </p:nvSpPr>
        <p:spPr>
          <a:xfrm>
            <a:off x="9968184" y="161830"/>
            <a:ext cx="1892575" cy="1892575"/>
          </a:xfrm>
          <a:prstGeom prst="ellipse">
            <a:avLst/>
          </a:prstGeom>
          <a:solidFill>
            <a:srgbClr val="A9010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18A55ABE-37CA-4289-A1D5-1FE7F8EA7CAD}"/>
              </a:ext>
            </a:extLst>
          </p:cNvPr>
          <p:cNvSpPr txBox="1"/>
          <p:nvPr/>
        </p:nvSpPr>
        <p:spPr>
          <a:xfrm>
            <a:off x="9968184" y="161830"/>
            <a:ext cx="2072554"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10</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6" name="AutoShape 5">
            <a:extLst>
              <a:ext uri="{FF2B5EF4-FFF2-40B4-BE49-F238E27FC236}">
                <a16:creationId xmlns:a16="http://schemas.microsoft.com/office/drawing/2014/main" id="{86362251-FD1E-4E5B-9C99-6D87C27C2AF2}"/>
              </a:ext>
            </a:extLst>
          </p:cNvPr>
          <p:cNvSpPr>
            <a:spLocks noChangeArrowheads="1"/>
          </p:cNvSpPr>
          <p:nvPr/>
        </p:nvSpPr>
        <p:spPr bwMode="auto">
          <a:xfrm>
            <a:off x="170268" y="3920881"/>
            <a:ext cx="5858466" cy="1832219"/>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7" name="AutoShape 6">
            <a:extLst>
              <a:ext uri="{FF2B5EF4-FFF2-40B4-BE49-F238E27FC236}">
                <a16:creationId xmlns:a16="http://schemas.microsoft.com/office/drawing/2014/main" id="{EDC8674F-132D-40CB-A0DF-8B382819670F}"/>
              </a:ext>
            </a:extLst>
          </p:cNvPr>
          <p:cNvSpPr>
            <a:spLocks noChangeArrowheads="1"/>
          </p:cNvSpPr>
          <p:nvPr/>
        </p:nvSpPr>
        <p:spPr bwMode="auto">
          <a:xfrm>
            <a:off x="269237" y="3982729"/>
            <a:ext cx="5703597" cy="1648650"/>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0" lvl="1" indent="-457200">
              <a:lnSpc>
                <a:spcPct val="90000"/>
              </a:lnSpc>
              <a:spcBef>
                <a:spcPct val="40000"/>
              </a:spcBef>
              <a:buClr>
                <a:srgbClr val="8DACD0"/>
              </a:buClr>
              <a:buSzPct val="70000"/>
            </a:pPr>
            <a:r>
              <a:rPr lang="en-US" sz="2000" dirty="0">
                <a:solidFill>
                  <a:srgbClr val="FFFFFF"/>
                </a:solidFill>
              </a:rPr>
              <a:t>Flow Designer performs design-time checks against your flow for design issues</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Prescriptive guidance on how to fix</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Errors put into focus to save your time and frustration</a:t>
            </a:r>
          </a:p>
        </p:txBody>
      </p:sp>
      <p:sp>
        <p:nvSpPr>
          <p:cNvPr id="8" name="Title 1">
            <a:extLst>
              <a:ext uri="{FF2B5EF4-FFF2-40B4-BE49-F238E27FC236}">
                <a16:creationId xmlns:a16="http://schemas.microsoft.com/office/drawing/2014/main" id="{D020D728-92EA-48DA-9ABA-12247A2307E9}"/>
              </a:ext>
            </a:extLst>
          </p:cNvPr>
          <p:cNvSpPr txBox="1">
            <a:spLocks/>
          </p:cNvSpPr>
          <p:nvPr/>
        </p:nvSpPr>
        <p:spPr>
          <a:xfrm>
            <a:off x="170268" y="553244"/>
            <a:ext cx="598011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flow </a:t>
            </a:r>
            <a:r>
              <a:rPr lang="en-US" sz="6000" dirty="0">
                <a:solidFill>
                  <a:srgbClr val="FFFFFF"/>
                </a:solidFill>
                <a:latin typeface="Segoe UI Black" panose="020B0A02040204020203" pitchFamily="34" charset="0"/>
                <a:ea typeface="Segoe UI Black" panose="020B0A02040204020203" pitchFamily="34" charset="0"/>
              </a:rPr>
              <a:t>checker</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Tree>
    <p:extLst>
      <p:ext uri="{BB962C8B-B14F-4D97-AF65-F5344CB8AC3E}">
        <p14:creationId xmlns:p14="http://schemas.microsoft.com/office/powerpoint/2010/main" val="239715754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E0C70-BEE7-4F28-A815-89C28081DE52}"/>
              </a:ext>
            </a:extLst>
          </p:cNvPr>
          <p:cNvPicPr>
            <a:picLocks noChangeAspect="1"/>
          </p:cNvPicPr>
          <p:nvPr/>
        </p:nvPicPr>
        <p:blipFill>
          <a:blip r:embed="rId2"/>
          <a:stretch>
            <a:fillRect/>
          </a:stretch>
        </p:blipFill>
        <p:spPr>
          <a:xfrm>
            <a:off x="852538" y="208913"/>
            <a:ext cx="7775691" cy="3570608"/>
          </a:xfrm>
          <a:prstGeom prst="rect">
            <a:avLst/>
          </a:prstGeom>
        </p:spPr>
      </p:pic>
      <p:pic>
        <p:nvPicPr>
          <p:cNvPr id="3" name="Picture 2">
            <a:extLst>
              <a:ext uri="{FF2B5EF4-FFF2-40B4-BE49-F238E27FC236}">
                <a16:creationId xmlns:a16="http://schemas.microsoft.com/office/drawing/2014/main" id="{915AFB87-9ADB-487D-85F0-995582DEB4E3}"/>
              </a:ext>
            </a:extLst>
          </p:cNvPr>
          <p:cNvPicPr>
            <a:picLocks noChangeAspect="1"/>
          </p:cNvPicPr>
          <p:nvPr/>
        </p:nvPicPr>
        <p:blipFill>
          <a:blip r:embed="rId3"/>
          <a:stretch>
            <a:fillRect/>
          </a:stretch>
        </p:blipFill>
        <p:spPr>
          <a:xfrm>
            <a:off x="8159632" y="208913"/>
            <a:ext cx="3200000" cy="4742857"/>
          </a:xfrm>
          <a:prstGeom prst="rect">
            <a:avLst/>
          </a:prstGeom>
        </p:spPr>
      </p:pic>
      <p:pic>
        <p:nvPicPr>
          <p:cNvPr id="5" name="Picture 4">
            <a:extLst>
              <a:ext uri="{FF2B5EF4-FFF2-40B4-BE49-F238E27FC236}">
                <a16:creationId xmlns:a16="http://schemas.microsoft.com/office/drawing/2014/main" id="{8940F941-8260-4BB5-88E2-60ADB0CF6A02}"/>
              </a:ext>
            </a:extLst>
          </p:cNvPr>
          <p:cNvPicPr>
            <a:picLocks noChangeAspect="1"/>
          </p:cNvPicPr>
          <p:nvPr/>
        </p:nvPicPr>
        <p:blipFill>
          <a:blip r:embed="rId4"/>
          <a:stretch>
            <a:fillRect/>
          </a:stretch>
        </p:blipFill>
        <p:spPr>
          <a:xfrm>
            <a:off x="2911915" y="2974634"/>
            <a:ext cx="5032628" cy="3778295"/>
          </a:xfrm>
          <a:prstGeom prst="rect">
            <a:avLst/>
          </a:prstGeom>
        </p:spPr>
      </p:pic>
    </p:spTree>
    <p:extLst>
      <p:ext uri="{BB962C8B-B14F-4D97-AF65-F5344CB8AC3E}">
        <p14:creationId xmlns:p14="http://schemas.microsoft.com/office/powerpoint/2010/main" val="181426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F47041-1A97-4B7A-B5FA-A46ECFE13A85}"/>
              </a:ext>
            </a:extLst>
          </p:cNvPr>
          <p:cNvPicPr>
            <a:picLocks noChangeAspect="1"/>
          </p:cNvPicPr>
          <p:nvPr/>
        </p:nvPicPr>
        <p:blipFill rotWithShape="1">
          <a:blip r:embed="rId2"/>
          <a:srcRect l="22362" r="19432" b="-1"/>
          <a:stretch/>
        </p:blipFill>
        <p:spPr>
          <a:xfrm>
            <a:off x="20" y="10"/>
            <a:ext cx="5980092" cy="6857990"/>
          </a:xfrm>
          <a:prstGeom prst="rect">
            <a:avLst/>
          </a:prstGeom>
          <a:noFill/>
        </p:spPr>
      </p:pic>
      <p:sp>
        <p:nvSpPr>
          <p:cNvPr id="2" name="Oval 1">
            <a:extLst>
              <a:ext uri="{FF2B5EF4-FFF2-40B4-BE49-F238E27FC236}">
                <a16:creationId xmlns:a16="http://schemas.microsoft.com/office/drawing/2014/main" id="{CD1555E0-EBE9-4BBE-BB7E-E919B7E9304E}"/>
              </a:ext>
            </a:extLst>
          </p:cNvPr>
          <p:cNvSpPr/>
          <p:nvPr/>
        </p:nvSpPr>
        <p:spPr>
          <a:xfrm>
            <a:off x="262209" y="161637"/>
            <a:ext cx="1892575" cy="1892575"/>
          </a:xfrm>
          <a:prstGeom prst="ellipse">
            <a:avLst/>
          </a:prstGeom>
          <a:solidFill>
            <a:srgbClr val="6FDADE"/>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D4B0DD8-E17E-4752-A541-1476CF905B36}"/>
              </a:ext>
            </a:extLst>
          </p:cNvPr>
          <p:cNvSpPr txBox="1"/>
          <p:nvPr/>
        </p:nvSpPr>
        <p:spPr>
          <a:xfrm>
            <a:off x="259080" y="154594"/>
            <a:ext cx="2096045"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11</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4" name="Title 1">
            <a:extLst>
              <a:ext uri="{FF2B5EF4-FFF2-40B4-BE49-F238E27FC236}">
                <a16:creationId xmlns:a16="http://schemas.microsoft.com/office/drawing/2014/main" id="{AEE9B1F4-4585-41AB-A56F-C0BA71612B6F}"/>
              </a:ext>
            </a:extLst>
          </p:cNvPr>
          <p:cNvSpPr txBox="1">
            <a:spLocks/>
          </p:cNvSpPr>
          <p:nvPr/>
        </p:nvSpPr>
        <p:spPr>
          <a:xfrm>
            <a:off x="6241413"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chemeClr val="bg1"/>
                </a:solidFill>
              </a:rPr>
              <a:t>send a </a:t>
            </a:r>
            <a:r>
              <a:rPr lang="en-US" sz="6000" dirty="0">
                <a:solidFill>
                  <a:srgbClr val="FFFFFF"/>
                </a:solidFill>
                <a:latin typeface="Segoe UI Black" panose="020B0A02040204020203" pitchFamily="34" charset="0"/>
                <a:ea typeface="Segoe UI Black" panose="020B0A02040204020203" pitchFamily="34" charset="0"/>
              </a:rPr>
              <a:t>copy</a:t>
            </a:r>
            <a:r>
              <a:rPr lang="en-US" sz="6000" dirty="0">
                <a:solidFill>
                  <a:schemeClr val="bg1"/>
                </a:solidFill>
              </a:rPr>
              <a:t>…</a:t>
            </a:r>
            <a:endPar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7" name="AutoShape 5">
            <a:extLst>
              <a:ext uri="{FF2B5EF4-FFF2-40B4-BE49-F238E27FC236}">
                <a16:creationId xmlns:a16="http://schemas.microsoft.com/office/drawing/2014/main" id="{B8F99475-8C0F-4045-9447-1CEDA5104E6A}"/>
              </a:ext>
            </a:extLst>
          </p:cNvPr>
          <p:cNvSpPr>
            <a:spLocks noChangeArrowheads="1"/>
          </p:cNvSpPr>
          <p:nvPr/>
        </p:nvSpPr>
        <p:spPr bwMode="auto">
          <a:xfrm>
            <a:off x="6142443" y="3920880"/>
            <a:ext cx="5858466" cy="2204624"/>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8" name="AutoShape 6">
            <a:extLst>
              <a:ext uri="{FF2B5EF4-FFF2-40B4-BE49-F238E27FC236}">
                <a16:creationId xmlns:a16="http://schemas.microsoft.com/office/drawing/2014/main" id="{D7FEBDD0-9F50-4AC6-93B8-8C93363E2BDD}"/>
              </a:ext>
            </a:extLst>
          </p:cNvPr>
          <p:cNvSpPr>
            <a:spLocks noChangeArrowheads="1"/>
          </p:cNvSpPr>
          <p:nvPr/>
        </p:nvSpPr>
        <p:spPr bwMode="auto">
          <a:xfrm>
            <a:off x="6241412" y="3982729"/>
            <a:ext cx="5703597" cy="2142774"/>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Share a flow, without sharing a connection</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Avoid connection/data leakage</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Copy becomes disconnected from the original</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Efficient and effective</a:t>
            </a:r>
          </a:p>
          <a:p>
            <a:pPr marL="236387" lvl="1" indent="-236387">
              <a:lnSpc>
                <a:spcPct val="90000"/>
              </a:lnSpc>
              <a:spcBef>
                <a:spcPct val="40000"/>
              </a:spcBef>
              <a:buClr>
                <a:srgbClr val="8DACD0"/>
              </a:buClr>
              <a:buSzPct val="70000"/>
            </a:pPr>
            <a:endParaRPr lang="en-US" sz="100" dirty="0">
              <a:solidFill>
                <a:srgbClr val="FFFFFF"/>
              </a:solidFill>
            </a:endParaRPr>
          </a:p>
          <a:p>
            <a:pPr marL="236387" lvl="1" indent="-236387">
              <a:lnSpc>
                <a:spcPct val="90000"/>
              </a:lnSpc>
              <a:spcBef>
                <a:spcPct val="40000"/>
              </a:spcBef>
              <a:buClr>
                <a:srgbClr val="8DACD0"/>
              </a:buClr>
              <a:buSzPct val="70000"/>
            </a:pPr>
            <a:r>
              <a:rPr lang="en-US" sz="2000" dirty="0">
                <a:solidFill>
                  <a:srgbClr val="FFFFFF"/>
                </a:solidFill>
              </a:rPr>
              <a:t>You are sharing the flow template</a:t>
            </a:r>
          </a:p>
        </p:txBody>
      </p:sp>
    </p:spTree>
    <p:extLst>
      <p:ext uri="{BB962C8B-B14F-4D97-AF65-F5344CB8AC3E}">
        <p14:creationId xmlns:p14="http://schemas.microsoft.com/office/powerpoint/2010/main" val="272609552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0FB9BB-C79B-4C24-AC82-841E6FFA46F1}"/>
              </a:ext>
            </a:extLst>
          </p:cNvPr>
          <p:cNvPicPr>
            <a:picLocks noChangeAspect="1"/>
          </p:cNvPicPr>
          <p:nvPr/>
        </p:nvPicPr>
        <p:blipFill>
          <a:blip r:embed="rId2"/>
          <a:stretch>
            <a:fillRect/>
          </a:stretch>
        </p:blipFill>
        <p:spPr>
          <a:xfrm>
            <a:off x="366542" y="530918"/>
            <a:ext cx="4649271" cy="3751522"/>
          </a:xfrm>
          <a:prstGeom prst="rect">
            <a:avLst/>
          </a:prstGeom>
        </p:spPr>
      </p:pic>
      <p:pic>
        <p:nvPicPr>
          <p:cNvPr id="4" name="Picture 3">
            <a:extLst>
              <a:ext uri="{FF2B5EF4-FFF2-40B4-BE49-F238E27FC236}">
                <a16:creationId xmlns:a16="http://schemas.microsoft.com/office/drawing/2014/main" id="{82F6FC45-69EA-46CD-B73A-9285BEFDB607}"/>
              </a:ext>
            </a:extLst>
          </p:cNvPr>
          <p:cNvPicPr>
            <a:picLocks noChangeAspect="1"/>
          </p:cNvPicPr>
          <p:nvPr/>
        </p:nvPicPr>
        <p:blipFill>
          <a:blip r:embed="rId3"/>
          <a:stretch>
            <a:fillRect/>
          </a:stretch>
        </p:blipFill>
        <p:spPr>
          <a:xfrm>
            <a:off x="4846269" y="2689793"/>
            <a:ext cx="2326744" cy="3637289"/>
          </a:xfrm>
          <a:prstGeom prst="rect">
            <a:avLst/>
          </a:prstGeom>
        </p:spPr>
      </p:pic>
      <p:pic>
        <p:nvPicPr>
          <p:cNvPr id="5" name="Picture 4">
            <a:extLst>
              <a:ext uri="{FF2B5EF4-FFF2-40B4-BE49-F238E27FC236}">
                <a16:creationId xmlns:a16="http://schemas.microsoft.com/office/drawing/2014/main" id="{DC710C24-17BE-4F9A-AA24-C5DEB9760755}"/>
              </a:ext>
            </a:extLst>
          </p:cNvPr>
          <p:cNvPicPr>
            <a:picLocks noChangeAspect="1"/>
          </p:cNvPicPr>
          <p:nvPr/>
        </p:nvPicPr>
        <p:blipFill>
          <a:blip r:embed="rId4"/>
          <a:stretch>
            <a:fillRect/>
          </a:stretch>
        </p:blipFill>
        <p:spPr>
          <a:xfrm>
            <a:off x="8145346" y="406087"/>
            <a:ext cx="3228571" cy="5161905"/>
          </a:xfrm>
          <a:prstGeom prst="rect">
            <a:avLst/>
          </a:prstGeom>
        </p:spPr>
      </p:pic>
    </p:spTree>
    <p:extLst>
      <p:ext uri="{BB962C8B-B14F-4D97-AF65-F5344CB8AC3E}">
        <p14:creationId xmlns:p14="http://schemas.microsoft.com/office/powerpoint/2010/main" val="1662477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BD39BC2-6B5E-47BD-848A-DD7B032A2C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42" r="21444" b="2"/>
          <a:stretch/>
        </p:blipFill>
        <p:spPr bwMode="auto">
          <a:xfrm>
            <a:off x="6208713" y="10"/>
            <a:ext cx="5980112" cy="6857990"/>
          </a:xfrm>
          <a:prstGeom prst="rect">
            <a:avLst/>
          </a:prstGeom>
          <a:solidFill>
            <a:srgbClr val="FFFFFF"/>
          </a:solidFill>
        </p:spPr>
      </p:pic>
      <p:sp>
        <p:nvSpPr>
          <p:cNvPr id="3" name="Oval 2">
            <a:extLst>
              <a:ext uri="{FF2B5EF4-FFF2-40B4-BE49-F238E27FC236}">
                <a16:creationId xmlns:a16="http://schemas.microsoft.com/office/drawing/2014/main" id="{5206528B-54A9-4869-81AC-52343B70F861}"/>
              </a:ext>
            </a:extLst>
          </p:cNvPr>
          <p:cNvSpPr/>
          <p:nvPr/>
        </p:nvSpPr>
        <p:spPr>
          <a:xfrm>
            <a:off x="9968184" y="161830"/>
            <a:ext cx="1892575" cy="1892575"/>
          </a:xfrm>
          <a:prstGeom prst="ellipse">
            <a:avLst/>
          </a:prstGeom>
          <a:solidFill>
            <a:schemeClr val="tx1"/>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565900D-F635-462B-9534-73E0ACBBA73E}"/>
              </a:ext>
            </a:extLst>
          </p:cNvPr>
          <p:cNvSpPr txBox="1"/>
          <p:nvPr/>
        </p:nvSpPr>
        <p:spPr>
          <a:xfrm>
            <a:off x="9946003" y="161830"/>
            <a:ext cx="2072554"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12</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7" name="AutoShape 5">
            <a:extLst>
              <a:ext uri="{FF2B5EF4-FFF2-40B4-BE49-F238E27FC236}">
                <a16:creationId xmlns:a16="http://schemas.microsoft.com/office/drawing/2014/main" id="{FBC33E33-5695-4D84-92C3-248F8B4CFE11}"/>
              </a:ext>
            </a:extLst>
          </p:cNvPr>
          <p:cNvSpPr>
            <a:spLocks noChangeArrowheads="1"/>
          </p:cNvSpPr>
          <p:nvPr/>
        </p:nvSpPr>
        <p:spPr bwMode="auto">
          <a:xfrm>
            <a:off x="170268" y="3920881"/>
            <a:ext cx="5858466" cy="1649339"/>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8" name="AutoShape 6">
            <a:extLst>
              <a:ext uri="{FF2B5EF4-FFF2-40B4-BE49-F238E27FC236}">
                <a16:creationId xmlns:a16="http://schemas.microsoft.com/office/drawing/2014/main" id="{303F07D3-DAF5-49A0-996F-9C2825005062}"/>
              </a:ext>
            </a:extLst>
          </p:cNvPr>
          <p:cNvSpPr>
            <a:spLocks noChangeArrowheads="1"/>
          </p:cNvSpPr>
          <p:nvPr/>
        </p:nvSpPr>
        <p:spPr bwMode="auto">
          <a:xfrm>
            <a:off x="269237" y="3982729"/>
            <a:ext cx="5703597" cy="1494922"/>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Share a flow between your team or company</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Be aware of connection/data leakage</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Work as a team</a:t>
            </a:r>
          </a:p>
          <a:p>
            <a:pPr marL="236387" lvl="1" indent="-236387">
              <a:lnSpc>
                <a:spcPct val="90000"/>
              </a:lnSpc>
              <a:spcBef>
                <a:spcPct val="40000"/>
              </a:spcBef>
              <a:buClr>
                <a:srgbClr val="8DACD0"/>
              </a:buClr>
              <a:buSzPct val="70000"/>
            </a:pPr>
            <a:endParaRPr lang="en-US" sz="100" dirty="0">
              <a:solidFill>
                <a:srgbClr val="FFFFFF"/>
              </a:solidFill>
            </a:endParaRPr>
          </a:p>
          <a:p>
            <a:pPr marL="236387" lvl="1" indent="-236387">
              <a:lnSpc>
                <a:spcPct val="90000"/>
              </a:lnSpc>
              <a:spcBef>
                <a:spcPct val="40000"/>
              </a:spcBef>
              <a:buClr>
                <a:srgbClr val="8DACD0"/>
              </a:buClr>
              <a:buSzPct val="70000"/>
            </a:pPr>
            <a:r>
              <a:rPr lang="en-US" sz="2000" dirty="0">
                <a:solidFill>
                  <a:srgbClr val="FFFFFF"/>
                </a:solidFill>
              </a:rPr>
              <a:t>You are sharing the flow process</a:t>
            </a:r>
          </a:p>
        </p:txBody>
      </p:sp>
      <p:sp>
        <p:nvSpPr>
          <p:cNvPr id="10" name="Title 1">
            <a:extLst>
              <a:ext uri="{FF2B5EF4-FFF2-40B4-BE49-F238E27FC236}">
                <a16:creationId xmlns:a16="http://schemas.microsoft.com/office/drawing/2014/main" id="{64ACE7C9-5D39-4AFB-B383-CD2ABF474E3F}"/>
              </a:ext>
            </a:extLst>
          </p:cNvPr>
          <p:cNvSpPr txBox="1">
            <a:spLocks/>
          </p:cNvSpPr>
          <p:nvPr/>
        </p:nvSpPr>
        <p:spPr>
          <a:xfrm>
            <a:off x="170268" y="553244"/>
            <a:ext cx="611623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Share with other </a:t>
            </a:r>
            <a:r>
              <a:rPr lang="en-US" sz="6000" dirty="0">
                <a:solidFill>
                  <a:srgbClr val="FFFFFF"/>
                </a:solidFill>
                <a:latin typeface="Segoe UI Black" panose="020B0A02040204020203" pitchFamily="34" charset="0"/>
                <a:ea typeface="Segoe UI Black" panose="020B0A02040204020203" pitchFamily="34" charset="0"/>
              </a:rPr>
              <a:t>users</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or </a:t>
            </a:r>
            <a:r>
              <a:rPr lang="en-US" sz="6000" dirty="0">
                <a:solidFill>
                  <a:srgbClr val="FFFFFF"/>
                </a:solidFill>
                <a:latin typeface="Segoe UI Black" panose="020B0A02040204020203" pitchFamily="34" charset="0"/>
                <a:ea typeface="Segoe UI Black" panose="020B0A02040204020203" pitchFamily="34" charset="0"/>
              </a:rPr>
              <a:t>security groups</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spTree>
    <p:extLst>
      <p:ext uri="{BB962C8B-B14F-4D97-AF65-F5344CB8AC3E}">
        <p14:creationId xmlns:p14="http://schemas.microsoft.com/office/powerpoint/2010/main" val="37372225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3B249A-5EF2-4005-B621-632FEBD18F09}"/>
              </a:ext>
            </a:extLst>
          </p:cNvPr>
          <p:cNvPicPr>
            <a:picLocks noChangeAspect="1"/>
          </p:cNvPicPr>
          <p:nvPr/>
        </p:nvPicPr>
        <p:blipFill>
          <a:blip r:embed="rId2"/>
          <a:stretch>
            <a:fillRect/>
          </a:stretch>
        </p:blipFill>
        <p:spPr>
          <a:xfrm>
            <a:off x="329387" y="425121"/>
            <a:ext cx="4642335" cy="3102939"/>
          </a:xfrm>
          <a:prstGeom prst="rect">
            <a:avLst/>
          </a:prstGeom>
        </p:spPr>
      </p:pic>
      <p:pic>
        <p:nvPicPr>
          <p:cNvPr id="7" name="Picture 6">
            <a:extLst>
              <a:ext uri="{FF2B5EF4-FFF2-40B4-BE49-F238E27FC236}">
                <a16:creationId xmlns:a16="http://schemas.microsoft.com/office/drawing/2014/main" id="{3B645F25-38B8-4B52-B819-FCB1ACAC9101}"/>
              </a:ext>
            </a:extLst>
          </p:cNvPr>
          <p:cNvPicPr>
            <a:picLocks noChangeAspect="1"/>
          </p:cNvPicPr>
          <p:nvPr/>
        </p:nvPicPr>
        <p:blipFill>
          <a:blip r:embed="rId3"/>
          <a:stretch>
            <a:fillRect/>
          </a:stretch>
        </p:blipFill>
        <p:spPr>
          <a:xfrm>
            <a:off x="2226795" y="1703018"/>
            <a:ext cx="8031480" cy="4095984"/>
          </a:xfrm>
          <a:prstGeom prst="rect">
            <a:avLst/>
          </a:prstGeom>
        </p:spPr>
      </p:pic>
    </p:spTree>
    <p:extLst>
      <p:ext uri="{BB962C8B-B14F-4D97-AF65-F5344CB8AC3E}">
        <p14:creationId xmlns:p14="http://schemas.microsoft.com/office/powerpoint/2010/main" val="34407038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6556E5A-361F-4370-AA52-623866E54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4"/>
            <a:ext cx="12188825" cy="68546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0328324-6137-4295-B5F8-4245360598CC}"/>
              </a:ext>
            </a:extLst>
          </p:cNvPr>
          <p:cNvSpPr/>
          <p:nvPr/>
        </p:nvSpPr>
        <p:spPr bwMode="auto">
          <a:xfrm>
            <a:off x="0" y="4233248"/>
            <a:ext cx="9370159" cy="1314712"/>
          </a:xfrm>
          <a:prstGeom prst="rect">
            <a:avLst/>
          </a:prstGeom>
          <a:solidFill>
            <a:srgbClr val="8CB1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869A33B3-75CF-4A91-8330-DBEE671048B4}"/>
              </a:ext>
            </a:extLst>
          </p:cNvPr>
          <p:cNvSpPr txBox="1">
            <a:spLocks/>
          </p:cNvSpPr>
          <p:nvPr/>
        </p:nvSpPr>
        <p:spPr>
          <a:xfrm>
            <a:off x="269168" y="4384221"/>
            <a:ext cx="11650488" cy="1012766"/>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5998" dirty="0">
                <a:solidFill>
                  <a:srgbClr val="FFFFFF"/>
                </a:solidFill>
                <a:latin typeface="Segoe UI Light"/>
              </a:rPr>
              <a:t>this house have </a:t>
            </a:r>
            <a:r>
              <a:rPr lang="en-US" sz="5998"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kids'</a:t>
            </a:r>
            <a:r>
              <a:rPr lang="en-US" sz="5998" dirty="0">
                <a:solidFill>
                  <a:srgbClr val="FFFFFF"/>
                </a:solidFill>
                <a:latin typeface="Segoe UI Light"/>
              </a:rPr>
              <a:t>…</a:t>
            </a:r>
          </a:p>
        </p:txBody>
      </p:sp>
    </p:spTree>
    <p:extLst>
      <p:ext uri="{BB962C8B-B14F-4D97-AF65-F5344CB8AC3E}">
        <p14:creationId xmlns:p14="http://schemas.microsoft.com/office/powerpoint/2010/main" val="9177464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5B7A2-6FBF-4EC2-B5EB-426D24E9F54A}"/>
              </a:ext>
            </a:extLst>
          </p:cNvPr>
          <p:cNvPicPr>
            <a:picLocks noChangeAspect="1"/>
          </p:cNvPicPr>
          <p:nvPr/>
        </p:nvPicPr>
        <p:blipFill>
          <a:blip r:embed="rId2"/>
          <a:stretch>
            <a:fillRect/>
          </a:stretch>
        </p:blipFill>
        <p:spPr>
          <a:xfrm>
            <a:off x="0" y="0"/>
            <a:ext cx="12188825" cy="4016772"/>
          </a:xfrm>
          <a:prstGeom prst="rect">
            <a:avLst/>
          </a:prstGeom>
        </p:spPr>
      </p:pic>
      <p:pic>
        <p:nvPicPr>
          <p:cNvPr id="4" name="Picture 3">
            <a:extLst>
              <a:ext uri="{FF2B5EF4-FFF2-40B4-BE49-F238E27FC236}">
                <a16:creationId xmlns:a16="http://schemas.microsoft.com/office/drawing/2014/main" id="{EE0E3120-C222-465C-9BAD-9D6A9099ED5A}"/>
              </a:ext>
            </a:extLst>
          </p:cNvPr>
          <p:cNvPicPr>
            <a:picLocks noChangeAspect="1"/>
          </p:cNvPicPr>
          <p:nvPr/>
        </p:nvPicPr>
        <p:blipFill>
          <a:blip r:embed="rId3"/>
          <a:stretch>
            <a:fillRect/>
          </a:stretch>
        </p:blipFill>
        <p:spPr>
          <a:xfrm>
            <a:off x="4036215" y="808886"/>
            <a:ext cx="3980025" cy="5796466"/>
          </a:xfrm>
          <a:prstGeom prst="rect">
            <a:avLst/>
          </a:prstGeom>
        </p:spPr>
      </p:pic>
    </p:spTree>
    <p:extLst>
      <p:ext uri="{BB962C8B-B14F-4D97-AF65-F5344CB8AC3E}">
        <p14:creationId xmlns:p14="http://schemas.microsoft.com/office/powerpoint/2010/main" val="2860856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1427955" cy="369332"/>
          </a:xfrm>
          <a:prstGeom prst="rect">
            <a:avLst/>
          </a:prstGeom>
          <a:noFill/>
        </p:spPr>
        <p:txBody>
          <a:bodyPr wrap="none" lIns="0" tIns="0" rIns="0" bIns="0" rtlCol="0" anchor="t">
            <a:spAutoFit/>
          </a:bodyPr>
          <a:lstStyle/>
          <a:p>
            <a:r>
              <a:rPr lang="pt-PT" sz="2400" spc="-70" dirty="0">
                <a:solidFill>
                  <a:schemeClr val="tx1">
                    <a:lumMod val="65000"/>
                    <a:lumOff val="35000"/>
                  </a:schemeClr>
                </a:solidFill>
                <a:latin typeface="Segoe UI Semibold"/>
                <a:cs typeface="Segoe UI Semibold"/>
              </a:rPr>
              <a:t>DIAMOND</a:t>
            </a:r>
            <a:endParaRPr lang="en-US" dirty="0">
              <a:solidFill>
                <a:schemeClr val="tx1">
                  <a:lumMod val="65000"/>
                  <a:lumOff val="35000"/>
                </a:schemeClr>
              </a:solidFill>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pt-PT" dirty="0"/>
              <a:t>COMMUNITY</a:t>
            </a:r>
            <a:endParaRPr lang="en-US" dirty="0"/>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1" name="Picture 11" descr="A picture containing logo&#10;&#10;Description automatically generated">
            <a:extLst>
              <a:ext uri="{FF2B5EF4-FFF2-40B4-BE49-F238E27FC236}">
                <a16:creationId xmlns:a16="http://schemas.microsoft.com/office/drawing/2014/main" id="{4871A3AC-7D71-4997-A73A-258B37701AE4}"/>
              </a:ext>
            </a:extLst>
          </p:cNvPr>
          <p:cNvPicPr>
            <a:picLocks noChangeAspect="1"/>
          </p:cNvPicPr>
          <p:nvPr/>
        </p:nvPicPr>
        <p:blipFill>
          <a:blip r:embed="rId4"/>
          <a:stretch>
            <a:fillRect/>
          </a:stretch>
        </p:blipFill>
        <p:spPr>
          <a:xfrm>
            <a:off x="3425434" y="2134675"/>
            <a:ext cx="2744743" cy="1440180"/>
          </a:xfrm>
          <a:prstGeom prst="rect">
            <a:avLst/>
          </a:prstGeom>
        </p:spPr>
      </p:pic>
      <p:pic>
        <p:nvPicPr>
          <p:cNvPr id="12" name="Picture 12" descr="A picture containing logo&#10;&#10;Description automatically generated">
            <a:extLst>
              <a:ext uri="{FF2B5EF4-FFF2-40B4-BE49-F238E27FC236}">
                <a16:creationId xmlns:a16="http://schemas.microsoft.com/office/drawing/2014/main" id="{78318B5F-FFE6-477B-97E3-E5B79D3F61A5}"/>
              </a:ext>
            </a:extLst>
          </p:cNvPr>
          <p:cNvPicPr>
            <a:picLocks noChangeAspect="1"/>
          </p:cNvPicPr>
          <p:nvPr/>
        </p:nvPicPr>
        <p:blipFill>
          <a:blip r:embed="rId5"/>
          <a:stretch>
            <a:fillRect/>
          </a:stretch>
        </p:blipFill>
        <p:spPr>
          <a:xfrm>
            <a:off x="359980" y="4489036"/>
            <a:ext cx="1806779" cy="947980"/>
          </a:xfrm>
          <a:prstGeom prst="rect">
            <a:avLst/>
          </a:prstGeom>
        </p:spPr>
      </p:pic>
      <p:pic>
        <p:nvPicPr>
          <p:cNvPr id="13" name="Picture 13" descr="Logo, company name&#10;&#10;Description automatically generated">
            <a:extLst>
              <a:ext uri="{FF2B5EF4-FFF2-40B4-BE49-F238E27FC236}">
                <a16:creationId xmlns:a16="http://schemas.microsoft.com/office/drawing/2014/main" id="{5485CAEA-F509-4FE6-BBFA-E5E4447A35B9}"/>
              </a:ext>
            </a:extLst>
          </p:cNvPr>
          <p:cNvPicPr>
            <a:picLocks noChangeAspect="1"/>
          </p:cNvPicPr>
          <p:nvPr/>
        </p:nvPicPr>
        <p:blipFill>
          <a:blip r:embed="rId6"/>
          <a:stretch>
            <a:fillRect/>
          </a:stretch>
        </p:blipFill>
        <p:spPr>
          <a:xfrm>
            <a:off x="2297060" y="4489037"/>
            <a:ext cx="1806779" cy="9479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7"/>
          <a:stretch>
            <a:fillRect/>
          </a:stretch>
        </p:blipFill>
        <p:spPr>
          <a:xfrm>
            <a:off x="4234138" y="4489036"/>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8"/>
          <a:stretch>
            <a:fillRect/>
          </a:stretch>
        </p:blipFill>
        <p:spPr>
          <a:xfrm>
            <a:off x="6171219" y="4489036"/>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9"/>
          <a:stretch>
            <a:fillRect/>
          </a:stretch>
        </p:blipFill>
        <p:spPr>
          <a:xfrm>
            <a:off x="8108297" y="4489036"/>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10"/>
          <a:stretch>
            <a:fillRect/>
          </a:stretch>
        </p:blipFill>
        <p:spPr>
          <a:xfrm>
            <a:off x="10053585" y="4489035"/>
            <a:ext cx="1831402" cy="947979"/>
          </a:xfrm>
          <a:prstGeom prst="rect">
            <a:avLst/>
          </a:prstGeom>
        </p:spPr>
      </p:pic>
    </p:spTree>
    <p:extLst>
      <p:ext uri="{BB962C8B-B14F-4D97-AF65-F5344CB8AC3E}">
        <p14:creationId xmlns:p14="http://schemas.microsoft.com/office/powerpoint/2010/main" val="40078722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clock&#10;&#10;Description automatically generated">
            <a:extLst>
              <a:ext uri="{FF2B5EF4-FFF2-40B4-BE49-F238E27FC236}">
                <a16:creationId xmlns:a16="http://schemas.microsoft.com/office/drawing/2014/main" id="{C679A02D-5D26-44F5-9BEA-2CF690A50715}"/>
              </a:ext>
            </a:extLst>
          </p:cNvPr>
          <p:cNvPicPr>
            <a:picLocks noChangeAspect="1"/>
          </p:cNvPicPr>
          <p:nvPr/>
        </p:nvPicPr>
        <p:blipFill>
          <a:blip r:embed="rId2"/>
          <a:stretch>
            <a:fillRect/>
          </a:stretch>
        </p:blipFill>
        <p:spPr>
          <a:xfrm>
            <a:off x="0" y="4856"/>
            <a:ext cx="12188825" cy="6848288"/>
          </a:xfrm>
          <a:prstGeom prst="rect">
            <a:avLst/>
          </a:prstGeom>
        </p:spPr>
      </p:pic>
      <p:grpSp>
        <p:nvGrpSpPr>
          <p:cNvPr id="2" name="Group 2"/>
          <p:cNvGrpSpPr/>
          <p:nvPr/>
        </p:nvGrpSpPr>
        <p:grpSpPr>
          <a:xfrm>
            <a:off x="-15319" y="0"/>
            <a:ext cx="300351" cy="6858000"/>
            <a:chOff x="0" y="0"/>
            <a:chExt cx="152400" cy="3479800"/>
          </a:xfrm>
        </p:grpSpPr>
        <p:sp>
          <p:nvSpPr>
            <p:cNvPr id="3" name="Freeform 3"/>
            <p:cNvSpPr/>
            <p:nvPr/>
          </p:nvSpPr>
          <p:spPr>
            <a:xfrm>
              <a:off x="0" y="0"/>
              <a:ext cx="152400" cy="3479800"/>
            </a:xfrm>
            <a:custGeom>
              <a:avLst/>
              <a:gdLst/>
              <a:ahLst/>
              <a:cxnLst/>
              <a:rect l="l" t="t" r="r" b="b"/>
              <a:pathLst>
                <a:path w="152400" h="3479800">
                  <a:moveTo>
                    <a:pt x="0" y="0"/>
                  </a:moveTo>
                  <a:lnTo>
                    <a:pt x="152400" y="0"/>
                  </a:lnTo>
                  <a:lnTo>
                    <a:pt x="152400" y="3479800"/>
                  </a:lnTo>
                  <a:lnTo>
                    <a:pt x="0" y="3479800"/>
                  </a:lnTo>
                  <a:close/>
                </a:path>
              </a:pathLst>
            </a:custGeom>
            <a:solidFill>
              <a:srgbClr val="F83C10"/>
            </a:solidFill>
          </p:spPr>
        </p:sp>
      </p:grpSp>
      <p:grpSp>
        <p:nvGrpSpPr>
          <p:cNvPr id="4" name="Group 4"/>
          <p:cNvGrpSpPr/>
          <p:nvPr/>
        </p:nvGrpSpPr>
        <p:grpSpPr>
          <a:xfrm>
            <a:off x="11891093" y="0"/>
            <a:ext cx="300351" cy="6858000"/>
            <a:chOff x="0" y="0"/>
            <a:chExt cx="152400" cy="3479800"/>
          </a:xfrm>
        </p:grpSpPr>
        <p:sp>
          <p:nvSpPr>
            <p:cNvPr id="5" name="Freeform 5"/>
            <p:cNvSpPr/>
            <p:nvPr/>
          </p:nvSpPr>
          <p:spPr>
            <a:xfrm>
              <a:off x="0" y="0"/>
              <a:ext cx="152400" cy="3479800"/>
            </a:xfrm>
            <a:custGeom>
              <a:avLst/>
              <a:gdLst/>
              <a:ahLst/>
              <a:cxnLst/>
              <a:rect l="l" t="t" r="r" b="b"/>
              <a:pathLst>
                <a:path w="152400" h="3479800">
                  <a:moveTo>
                    <a:pt x="0" y="0"/>
                  </a:moveTo>
                  <a:lnTo>
                    <a:pt x="152400" y="0"/>
                  </a:lnTo>
                  <a:lnTo>
                    <a:pt x="152400" y="3479800"/>
                  </a:lnTo>
                  <a:lnTo>
                    <a:pt x="0" y="3479800"/>
                  </a:lnTo>
                  <a:close/>
                </a:path>
              </a:pathLst>
            </a:custGeom>
            <a:solidFill>
              <a:srgbClr val="F83C10"/>
            </a:solidFill>
          </p:spPr>
        </p:sp>
      </p:grpSp>
      <p:grpSp>
        <p:nvGrpSpPr>
          <p:cNvPr id="6" name="Group 6"/>
          <p:cNvGrpSpPr/>
          <p:nvPr/>
        </p:nvGrpSpPr>
        <p:grpSpPr>
          <a:xfrm rot="5400000">
            <a:off x="5937886" y="-5652854"/>
            <a:ext cx="300351" cy="11606060"/>
            <a:chOff x="0" y="0"/>
            <a:chExt cx="152400" cy="4151030"/>
          </a:xfrm>
        </p:grpSpPr>
        <p:sp>
          <p:nvSpPr>
            <p:cNvPr id="7" name="Freeform 7"/>
            <p:cNvSpPr/>
            <p:nvPr/>
          </p:nvSpPr>
          <p:spPr>
            <a:xfrm>
              <a:off x="0" y="0"/>
              <a:ext cx="152400" cy="4151030"/>
            </a:xfrm>
            <a:custGeom>
              <a:avLst/>
              <a:gdLst/>
              <a:ahLst/>
              <a:cxnLst/>
              <a:rect l="l" t="t" r="r" b="b"/>
              <a:pathLst>
                <a:path w="152400" h="4151030">
                  <a:moveTo>
                    <a:pt x="0" y="0"/>
                  </a:moveTo>
                  <a:lnTo>
                    <a:pt x="152400" y="0"/>
                  </a:lnTo>
                  <a:lnTo>
                    <a:pt x="152400" y="4151030"/>
                  </a:lnTo>
                  <a:lnTo>
                    <a:pt x="0" y="4151030"/>
                  </a:lnTo>
                  <a:close/>
                </a:path>
              </a:pathLst>
            </a:custGeom>
            <a:solidFill>
              <a:srgbClr val="F83C10"/>
            </a:solidFill>
          </p:spPr>
        </p:sp>
      </p:grpSp>
      <p:grpSp>
        <p:nvGrpSpPr>
          <p:cNvPr id="8" name="Group 8"/>
          <p:cNvGrpSpPr/>
          <p:nvPr/>
        </p:nvGrpSpPr>
        <p:grpSpPr>
          <a:xfrm rot="5400000">
            <a:off x="5905390" y="717573"/>
            <a:ext cx="300351" cy="11980505"/>
            <a:chOff x="0" y="0"/>
            <a:chExt cx="152400" cy="4151030"/>
          </a:xfrm>
        </p:grpSpPr>
        <p:sp>
          <p:nvSpPr>
            <p:cNvPr id="9" name="Freeform 9"/>
            <p:cNvSpPr/>
            <p:nvPr/>
          </p:nvSpPr>
          <p:spPr>
            <a:xfrm>
              <a:off x="0" y="0"/>
              <a:ext cx="152400" cy="4151030"/>
            </a:xfrm>
            <a:custGeom>
              <a:avLst/>
              <a:gdLst/>
              <a:ahLst/>
              <a:cxnLst/>
              <a:rect l="l" t="t" r="r" b="b"/>
              <a:pathLst>
                <a:path w="152400" h="4151030">
                  <a:moveTo>
                    <a:pt x="0" y="0"/>
                  </a:moveTo>
                  <a:lnTo>
                    <a:pt x="152400" y="0"/>
                  </a:lnTo>
                  <a:lnTo>
                    <a:pt x="152400" y="4151030"/>
                  </a:lnTo>
                  <a:lnTo>
                    <a:pt x="0" y="4151030"/>
                  </a:lnTo>
                  <a:close/>
                </a:path>
              </a:pathLst>
            </a:custGeom>
            <a:solidFill>
              <a:srgbClr val="F83C10"/>
            </a:solidFill>
          </p:spPr>
        </p:sp>
      </p:grpSp>
      <p:sp>
        <p:nvSpPr>
          <p:cNvPr id="10" name="TextBox 10"/>
          <p:cNvSpPr txBox="1"/>
          <p:nvPr/>
        </p:nvSpPr>
        <p:spPr>
          <a:xfrm>
            <a:off x="4066195" y="3088016"/>
            <a:ext cx="4056435" cy="658257"/>
          </a:xfrm>
          <a:prstGeom prst="rect">
            <a:avLst/>
          </a:prstGeom>
        </p:spPr>
        <p:txBody>
          <a:bodyPr lIns="0" tIns="0" rIns="0" bIns="0" rtlCol="0" anchor="t">
            <a:spAutoFit/>
          </a:bodyPr>
          <a:lstStyle/>
          <a:p>
            <a:pPr algn="ctr">
              <a:lnSpc>
                <a:spcPts val="5307"/>
              </a:lnSpc>
            </a:pPr>
            <a:r>
              <a:rPr lang="en-US" sz="4386" dirty="0">
                <a:solidFill>
                  <a:srgbClr val="FFFFFF"/>
                </a:solidFill>
                <a:latin typeface="Inter Bold"/>
              </a:rPr>
              <a:t>Thanks!</a:t>
            </a:r>
          </a:p>
        </p:txBody>
      </p:sp>
      <p:pic>
        <p:nvPicPr>
          <p:cNvPr id="11" name="Picture 11"/>
          <p:cNvPicPr>
            <a:picLocks noChangeAspect="1"/>
          </p:cNvPicPr>
          <p:nvPr/>
        </p:nvPicPr>
        <p:blipFill>
          <a:blip r:embed="rId3"/>
          <a:srcRect/>
          <a:stretch>
            <a:fillRect/>
          </a:stretch>
        </p:blipFill>
        <p:spPr>
          <a:xfrm>
            <a:off x="5110701" y="5795931"/>
            <a:ext cx="1967423" cy="376269"/>
          </a:xfrm>
          <a:prstGeom prst="rect">
            <a:avLst/>
          </a:prstGeom>
        </p:spPr>
      </p:pic>
      <p:pic>
        <p:nvPicPr>
          <p:cNvPr id="27" name="Picture 26">
            <a:extLst>
              <a:ext uri="{FF2B5EF4-FFF2-40B4-BE49-F238E27FC236}">
                <a16:creationId xmlns:a16="http://schemas.microsoft.com/office/drawing/2014/main" id="{F4D77A5E-8593-4AAD-BC11-34B7C07DCF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7658" y="1862457"/>
            <a:ext cx="3036480" cy="4583804"/>
          </a:xfrm>
          <a:prstGeom prst="rect">
            <a:avLst/>
          </a:prstGeom>
        </p:spPr>
      </p:pic>
      <p:pic>
        <p:nvPicPr>
          <p:cNvPr id="29" name="Picture 2" descr="http://4.bp.blogspot.com/-OUfCsUCY3B4/VGgJCYMcsGI/AAAAAAAAIuQ/dyBpOE8ZilM/s230/mvp_logo.png">
            <a:extLst>
              <a:ext uri="{FF2B5EF4-FFF2-40B4-BE49-F238E27FC236}">
                <a16:creationId xmlns:a16="http://schemas.microsoft.com/office/drawing/2014/main" id="{0007BD47-D906-4F43-BD80-07AF14F9F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0057" y="5741556"/>
            <a:ext cx="2190129" cy="1009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8">
            <a:extLst>
              <a:ext uri="{FF2B5EF4-FFF2-40B4-BE49-F238E27FC236}">
                <a16:creationId xmlns:a16="http://schemas.microsoft.com/office/drawing/2014/main" id="{241AD27C-D090-4DA0-ADDB-26A5BD9B231A}"/>
              </a:ext>
            </a:extLst>
          </p:cNvPr>
          <p:cNvSpPr txBox="1">
            <a:spLocks/>
          </p:cNvSpPr>
          <p:nvPr/>
        </p:nvSpPr>
        <p:spPr>
          <a:xfrm>
            <a:off x="622928" y="1598152"/>
            <a:ext cx="4212360" cy="1735906"/>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3987">
              <a:spcBef>
                <a:spcPts val="0"/>
              </a:spcBef>
              <a:buClr>
                <a:srgbClr val="EB4723"/>
              </a:buClr>
              <a:buNone/>
            </a:pPr>
            <a:r>
              <a:rPr lang="pt-PT" sz="1400" b="1" dirty="0">
                <a:solidFill>
                  <a:srgbClr val="F05527"/>
                </a:solidFill>
                <a:ea typeface="Helvetica Neue Light" charset="0"/>
              </a:rPr>
              <a:t>DevScope</a:t>
            </a:r>
          </a:p>
          <a:p>
            <a:pPr marL="0" indent="0" defTabSz="543987">
              <a:buClr>
                <a:srgbClr val="EB4723"/>
              </a:buClr>
              <a:buNone/>
            </a:pPr>
            <a:r>
              <a:rPr lang="pt-PT" sz="1400" dirty="0">
                <a:solidFill>
                  <a:srgbClr val="000000"/>
                </a:solidFill>
                <a:ea typeface="Helvetica Neue Light" charset="0"/>
              </a:rPr>
              <a:t>+351 223 751 350</a:t>
            </a:r>
          </a:p>
          <a:p>
            <a:pPr marL="400107" indent="-400107" defTabSz="543987">
              <a:buClr>
                <a:srgbClr val="EB4723"/>
              </a:buClr>
              <a:buFont typeface="Wingdings" panose="05000000000000000000" pitchFamily="2" charset="2"/>
              <a:buChar char="v"/>
            </a:pPr>
            <a:r>
              <a:rPr lang="pt-PT" sz="1400" dirty="0">
                <a:solidFill>
                  <a:schemeClr val="bg1"/>
                </a:solidFill>
              </a:rPr>
              <a:t>support@devscope.net</a:t>
            </a:r>
          </a:p>
          <a:p>
            <a:pPr marL="400107" indent="-400107" defTabSz="543987">
              <a:buClr>
                <a:srgbClr val="EB4723"/>
              </a:buClr>
              <a:buFont typeface="Wingdings" panose="05000000000000000000" pitchFamily="2" charset="2"/>
              <a:buChar char="v"/>
            </a:pPr>
            <a:r>
              <a:rPr lang="pt-PT" sz="1400" dirty="0">
                <a:solidFill>
                  <a:schemeClr val="bg1"/>
                </a:solidFill>
              </a:rPr>
              <a:t>https://pt.linkedin.com/company/devscope</a:t>
            </a:r>
          </a:p>
          <a:p>
            <a:pPr marL="400107" indent="-400107" defTabSz="543987">
              <a:buClr>
                <a:srgbClr val="EB4723"/>
              </a:buClr>
              <a:buFont typeface="Wingdings" panose="05000000000000000000" pitchFamily="2" charset="2"/>
              <a:buChar char="v"/>
            </a:pPr>
            <a:r>
              <a:rPr lang="pt-PT" sz="1400" dirty="0">
                <a:solidFill>
                  <a:schemeClr val="bg1"/>
                </a:solidFill>
              </a:rPr>
              <a:t>@DevScope  </a:t>
            </a:r>
          </a:p>
          <a:p>
            <a:pPr marL="400107" indent="-400107" defTabSz="543987">
              <a:buClr>
                <a:srgbClr val="EB4723"/>
              </a:buClr>
              <a:buFont typeface="Wingdings" panose="05000000000000000000" pitchFamily="2" charset="2"/>
              <a:buChar char="v"/>
            </a:pPr>
            <a:r>
              <a:rPr lang="pt-PT" sz="1400" dirty="0">
                <a:solidFill>
                  <a:schemeClr val="bg1"/>
                </a:solidFill>
              </a:rPr>
              <a:t>www.devscope.net</a:t>
            </a:r>
          </a:p>
        </p:txBody>
      </p:sp>
      <p:sp>
        <p:nvSpPr>
          <p:cNvPr id="35" name="Text Placeholder 8">
            <a:extLst>
              <a:ext uri="{FF2B5EF4-FFF2-40B4-BE49-F238E27FC236}">
                <a16:creationId xmlns:a16="http://schemas.microsoft.com/office/drawing/2014/main" id="{CB11E533-9FD8-4960-8AEE-0DDE82E79A52}"/>
              </a:ext>
            </a:extLst>
          </p:cNvPr>
          <p:cNvSpPr txBox="1">
            <a:spLocks/>
          </p:cNvSpPr>
          <p:nvPr/>
        </p:nvSpPr>
        <p:spPr>
          <a:xfrm>
            <a:off x="622928" y="3445137"/>
            <a:ext cx="4212360" cy="1613351"/>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3987">
              <a:spcBef>
                <a:spcPts val="0"/>
              </a:spcBef>
              <a:buClr>
                <a:srgbClr val="EB4723"/>
              </a:buClr>
              <a:buNone/>
            </a:pPr>
            <a:r>
              <a:rPr lang="pt-PT" sz="1400" b="1" dirty="0">
                <a:solidFill>
                  <a:srgbClr val="F05527"/>
                </a:solidFill>
                <a:ea typeface="Helvetica Neue Light" charset="0"/>
              </a:rPr>
              <a:t>Sandro Pereira</a:t>
            </a:r>
          </a:p>
          <a:p>
            <a:pPr marL="0" indent="0" defTabSz="543987">
              <a:spcBef>
                <a:spcPts val="0"/>
              </a:spcBef>
              <a:buClr>
                <a:srgbClr val="EB4723"/>
              </a:buClr>
              <a:buNone/>
            </a:pPr>
            <a:endParaRPr lang="pt-PT" sz="1400" dirty="0">
              <a:solidFill>
                <a:srgbClr val="000000"/>
              </a:solidFill>
              <a:ea typeface="Helvetica Neue Light" charset="0"/>
            </a:endParaRPr>
          </a:p>
          <a:p>
            <a:pPr marL="400107" indent="-400107" defTabSz="543987">
              <a:buClr>
                <a:srgbClr val="EB4723"/>
              </a:buClr>
              <a:buFont typeface="Wingdings" panose="05000000000000000000" pitchFamily="2" charset="2"/>
              <a:buChar char="v"/>
            </a:pPr>
            <a:r>
              <a:rPr lang="pt-PT" sz="1400" dirty="0">
                <a:solidFill>
                  <a:schemeClr val="bg1"/>
                </a:solidFill>
              </a:rPr>
              <a:t>sandro.pereira@devscope.net</a:t>
            </a:r>
          </a:p>
          <a:p>
            <a:pPr marL="400107" indent="-400107" defTabSz="543987">
              <a:buClr>
                <a:srgbClr val="EB4723"/>
              </a:buClr>
              <a:buFont typeface="Wingdings" panose="05000000000000000000" pitchFamily="2" charset="2"/>
              <a:buChar char="v"/>
            </a:pPr>
            <a:r>
              <a:rPr lang="pt-PT" sz="1400" dirty="0">
                <a:solidFill>
                  <a:schemeClr val="bg1"/>
                </a:solidFill>
              </a:rPr>
              <a:t>linkedin.com/in/</a:t>
            </a:r>
            <a:r>
              <a:rPr lang="pt-PT" sz="1400" dirty="0" err="1">
                <a:solidFill>
                  <a:schemeClr val="bg1"/>
                </a:solidFill>
              </a:rPr>
              <a:t>sandropereira</a:t>
            </a:r>
            <a:endParaRPr lang="pt-PT" sz="1400" dirty="0">
              <a:solidFill>
                <a:schemeClr val="bg1"/>
              </a:solidFill>
            </a:endParaRPr>
          </a:p>
          <a:p>
            <a:pPr marL="400107" indent="-400107" defTabSz="543987">
              <a:buClr>
                <a:srgbClr val="EB4723"/>
              </a:buClr>
              <a:buFont typeface="Wingdings" panose="05000000000000000000" pitchFamily="2" charset="2"/>
              <a:buChar char="v"/>
            </a:pPr>
            <a:r>
              <a:rPr lang="pt-PT" sz="1400" dirty="0">
                <a:solidFill>
                  <a:schemeClr val="bg1"/>
                </a:solidFill>
              </a:rPr>
              <a:t>@sandro_asp  </a:t>
            </a:r>
          </a:p>
          <a:p>
            <a:pPr marL="400107" indent="-400107" defTabSz="543987">
              <a:buClr>
                <a:srgbClr val="EB4723"/>
              </a:buClr>
              <a:buFont typeface="Wingdings" panose="05000000000000000000" pitchFamily="2" charset="2"/>
              <a:buChar char="v"/>
            </a:pPr>
            <a:r>
              <a:rPr lang="pt-PT" sz="1400" dirty="0">
                <a:solidFill>
                  <a:schemeClr val="bg1"/>
                </a:solidFill>
              </a:rPr>
              <a:t>https://blog.sandro-pereira.com</a:t>
            </a:r>
            <a:r>
              <a:rPr lang="pt-PT" sz="1400" dirty="0">
                <a:solidFill>
                  <a:srgbClr val="000000"/>
                </a:solidFill>
              </a:rPr>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2141973" y="2815445"/>
            <a:ext cx="7904878" cy="1227111"/>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5FBB2D25-8500-49DE-B15D-1F4CE7082481}"/>
              </a:ext>
            </a:extLst>
          </p:cNvPr>
          <p:cNvGrpSpPr/>
          <p:nvPr/>
        </p:nvGrpSpPr>
        <p:grpSpPr>
          <a:xfrm>
            <a:off x="8173574" y="2422546"/>
            <a:ext cx="914032" cy="2223737"/>
            <a:chOff x="8422049" y="3505176"/>
            <a:chExt cx="1606189" cy="811302"/>
          </a:xfrm>
        </p:grpSpPr>
        <p:cxnSp>
          <p:nvCxnSpPr>
            <p:cNvPr id="69" name="Straight Connector 68">
              <a:extLst>
                <a:ext uri="{FF2B5EF4-FFF2-40B4-BE49-F238E27FC236}">
                  <a16:creationId xmlns:a16="http://schemas.microsoft.com/office/drawing/2014/main" id="{279D2E47-9010-40C5-AA78-9CD697428337}"/>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70" name="Straight Connector 69">
              <a:extLst>
                <a:ext uri="{FF2B5EF4-FFF2-40B4-BE49-F238E27FC236}">
                  <a16:creationId xmlns:a16="http://schemas.microsoft.com/office/drawing/2014/main" id="{B8C56726-767B-410B-BEF0-B890D201548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3" name="Oval 112">
            <a:extLst>
              <a:ext uri="{FF2B5EF4-FFF2-40B4-BE49-F238E27FC236}">
                <a16:creationId xmlns:a16="http://schemas.microsoft.com/office/drawing/2014/main" id="{4D6BEEC6-CB93-46F2-BA4B-63EE6EC3FD44}"/>
              </a:ext>
            </a:extLst>
          </p:cNvPr>
          <p:cNvSpPr/>
          <p:nvPr/>
        </p:nvSpPr>
        <p:spPr bwMode="auto">
          <a:xfrm>
            <a:off x="3781911" y="1230799"/>
            <a:ext cx="4625003" cy="4625003"/>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17201" y="2431433"/>
            <a:ext cx="2329767" cy="325734"/>
          </a:xfrm>
          <a:prstGeom prst="rect">
            <a:avLst/>
          </a:prstGeom>
          <a:noFill/>
        </p:spPr>
        <p:txBody>
          <a:bodyPr wrap="none" lIns="0" tIns="0" rIns="0" bIns="0" rtlCol="0" anchor="ctr">
            <a:noAutofit/>
          </a:bodyPr>
          <a:lstStyle/>
          <a:p>
            <a:pPr defTabSz="913865">
              <a:lnSpc>
                <a:spcPct val="90000"/>
              </a:lnSpc>
              <a:spcAft>
                <a:spcPts val="588"/>
              </a:spcAft>
              <a:defRPr/>
            </a:pPr>
            <a:r>
              <a:rPr lang="en-US" sz="1999">
                <a:solidFill>
                  <a:srgbClr val="002050"/>
                </a:solidFill>
                <a:latin typeface="Segoe UI"/>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17201" y="3380434"/>
            <a:ext cx="2329767" cy="325734"/>
          </a:xfrm>
          <a:prstGeom prst="rect">
            <a:avLst/>
          </a:prstGeom>
          <a:noFill/>
        </p:spPr>
        <p:txBody>
          <a:bodyPr wrap="none" lIns="0" tIns="0" rIns="0" bIns="0" rtlCol="0" anchor="ctr">
            <a:noAutofit/>
          </a:bodyPr>
          <a:lstStyle/>
          <a:p>
            <a:pPr defTabSz="913865">
              <a:lnSpc>
                <a:spcPct val="90000"/>
              </a:lnSpc>
              <a:spcAft>
                <a:spcPts val="588"/>
              </a:spcAft>
              <a:defRPr/>
            </a:pPr>
            <a:r>
              <a:rPr lang="en-US" sz="1999">
                <a:solidFill>
                  <a:srgbClr val="002050"/>
                </a:solidFill>
                <a:latin typeface="Segoe UI"/>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17201" y="4329436"/>
            <a:ext cx="2329767" cy="325734"/>
          </a:xfrm>
          <a:prstGeom prst="rect">
            <a:avLst/>
          </a:prstGeom>
          <a:noFill/>
        </p:spPr>
        <p:txBody>
          <a:bodyPr wrap="none" lIns="0" tIns="0" rIns="0" bIns="0" rtlCol="0" anchor="ctr">
            <a:noAutofit/>
          </a:bodyPr>
          <a:lstStyle/>
          <a:p>
            <a:pPr defTabSz="913865">
              <a:lnSpc>
                <a:spcPct val="90000"/>
              </a:lnSpc>
              <a:spcAft>
                <a:spcPts val="588"/>
              </a:spcAft>
              <a:defRPr/>
            </a:pPr>
            <a:r>
              <a:rPr lang="en-US" sz="1999">
                <a:solidFill>
                  <a:srgbClr val="002050"/>
                </a:solidFill>
                <a:latin typeface="Segoe UI"/>
              </a:rPr>
              <a:t>Standalone Apps</a:t>
            </a:r>
          </a:p>
        </p:txBody>
      </p:sp>
      <p:sp>
        <p:nvSpPr>
          <p:cNvPr id="125" name="TextBox 124">
            <a:extLst>
              <a:ext uri="{FF2B5EF4-FFF2-40B4-BE49-F238E27FC236}">
                <a16:creationId xmlns:a16="http://schemas.microsoft.com/office/drawing/2014/main" id="{95D839DC-7DB0-47C5-B604-AD6B1BE7AF7F}"/>
              </a:ext>
            </a:extLst>
          </p:cNvPr>
          <p:cNvSpPr txBox="1"/>
          <p:nvPr/>
        </p:nvSpPr>
        <p:spPr>
          <a:xfrm>
            <a:off x="522974" y="2882148"/>
            <a:ext cx="2736828" cy="1093706"/>
          </a:xfrm>
          <a:prstGeom prst="rect">
            <a:avLst/>
          </a:prstGeom>
          <a:noFill/>
        </p:spPr>
        <p:txBody>
          <a:bodyPr wrap="none" lIns="0" tIns="0" rIns="0" bIns="0" rtlCol="0" anchor="ctr">
            <a:spAutoFit/>
          </a:bodyPr>
          <a:lstStyle/>
          <a:p>
            <a:pPr algn="ctr" defTabSz="895860">
              <a:lnSpc>
                <a:spcPct val="90000"/>
              </a:lnSpc>
              <a:spcAft>
                <a:spcPts val="575"/>
              </a:spcAft>
              <a:defRPr/>
            </a:pPr>
            <a:r>
              <a:rPr lang="en-US" sz="3599" spc="-144" dirty="0">
                <a:solidFill>
                  <a:srgbClr val="002050"/>
                </a:solidFill>
                <a:latin typeface="Segoe UI Light" panose="020B0502040204020203" pitchFamily="34" charset="0"/>
                <a:cs typeface="Segoe UI Light" panose="020B0502040204020203" pitchFamily="34" charset="0"/>
              </a:rPr>
              <a:t>Microsoft</a:t>
            </a:r>
          </a:p>
          <a:p>
            <a:pPr algn="ctr" defTabSz="895860">
              <a:lnSpc>
                <a:spcPct val="90000"/>
              </a:lnSpc>
              <a:spcAft>
                <a:spcPts val="575"/>
              </a:spcAft>
              <a:defRPr/>
            </a:pPr>
            <a:r>
              <a:rPr lang="en-US" sz="3599" spc="-144" dirty="0">
                <a:solidFill>
                  <a:srgbClr val="002050"/>
                </a:solidFill>
                <a:latin typeface="Segoe UI Light" panose="020B0502040204020203" pitchFamily="34" charset="0"/>
                <a:cs typeface="Segoe UI Light" panose="020B0502040204020203" pitchFamily="34" charset="0"/>
              </a:rPr>
              <a:t>Power Platform</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4412" y="5855803"/>
            <a:ext cx="0" cy="359456"/>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799264" y="6244605"/>
            <a:ext cx="2590308" cy="516216"/>
          </a:xfrm>
          <a:prstGeom prst="rect">
            <a:avLst/>
          </a:prstGeom>
        </p:spPr>
        <p:txBody>
          <a:bodyPr wrap="none" lIns="0" tIns="0" rIns="0" bIns="0">
            <a:spAutoFit/>
          </a:bodyPr>
          <a:lstStyle/>
          <a:p>
            <a:pPr algn="ctr" defTabSz="878295">
              <a:spcAft>
                <a:spcPts val="600"/>
              </a:spcAft>
              <a:defRPr/>
            </a:pPr>
            <a:r>
              <a:rPr lang="en-US" sz="1400" dirty="0">
                <a:solidFill>
                  <a:srgbClr val="0072C6"/>
                </a:solidFill>
                <a:latin typeface="Segoe UI"/>
                <a:cs typeface="Segoe UI Semibold" panose="020B0702040204020203" pitchFamily="34" charset="0"/>
              </a:rPr>
              <a:t>Common Data Service for Apps </a:t>
            </a:r>
          </a:p>
          <a:p>
            <a:pPr algn="ctr" defTabSz="878295">
              <a:spcAft>
                <a:spcPts val="600"/>
              </a:spcAft>
              <a:defRPr/>
            </a:pPr>
            <a:r>
              <a:rPr lang="en-US" sz="1400" dirty="0">
                <a:solidFill>
                  <a:srgbClr val="0072C6"/>
                </a:solidFill>
                <a:latin typeface="Segoe UI"/>
                <a:cs typeface="Segoe UI Semibold" panose="020B0702040204020203" pitchFamily="34" charset="0"/>
              </a:rPr>
              <a:t>Data Connectors</a:t>
            </a:r>
          </a:p>
        </p:txBody>
      </p:sp>
      <p:pic>
        <p:nvPicPr>
          <p:cNvPr id="2050" name="Picture 2" descr="Microsoft Power Platform">
            <a:extLst>
              <a:ext uri="{FF2B5EF4-FFF2-40B4-BE49-F238E27FC236}">
                <a16:creationId xmlns:a16="http://schemas.microsoft.com/office/drawing/2014/main" id="{4A1CF11E-DF8B-40FB-9B3F-81C868C803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039" y="4268960"/>
            <a:ext cx="3438125" cy="19354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B3FA0A56-7A46-4075-A428-A39F240878B6}"/>
              </a:ext>
            </a:extLst>
          </p:cNvPr>
          <p:cNvGrpSpPr/>
          <p:nvPr/>
        </p:nvGrpSpPr>
        <p:grpSpPr>
          <a:xfrm>
            <a:off x="3808325" y="1160665"/>
            <a:ext cx="4701336" cy="4646592"/>
            <a:chOff x="3808325" y="1160665"/>
            <a:chExt cx="4701336" cy="4646592"/>
          </a:xfrm>
        </p:grpSpPr>
        <p:grpSp>
          <p:nvGrpSpPr>
            <p:cNvPr id="62" name="Group 61">
              <a:extLst>
                <a:ext uri="{FF2B5EF4-FFF2-40B4-BE49-F238E27FC236}">
                  <a16:creationId xmlns:a16="http://schemas.microsoft.com/office/drawing/2014/main" id="{7B793B13-42DC-422C-BC18-1B9A1E885DBA}"/>
                </a:ext>
              </a:extLst>
            </p:cNvPr>
            <p:cNvGrpSpPr>
              <a:grpSpLocks noChangeAspect="1"/>
            </p:cNvGrpSpPr>
            <p:nvPr/>
          </p:nvGrpSpPr>
          <p:grpSpPr>
            <a:xfrm>
              <a:off x="3913427" y="1389111"/>
              <a:ext cx="4361974" cy="4335170"/>
              <a:chOff x="-15798" y="0"/>
              <a:chExt cx="2571596" cy="2555798"/>
            </a:xfrm>
          </p:grpSpPr>
          <p:sp>
            <p:nvSpPr>
              <p:cNvPr id="63" name="Freeform 35">
                <a:extLst>
                  <a:ext uri="{FF2B5EF4-FFF2-40B4-BE49-F238E27FC236}">
                    <a16:creationId xmlns:a16="http://schemas.microsoft.com/office/drawing/2014/main" id="{11EA0A05-2288-47B3-A709-1086B0DF2C1D}"/>
                  </a:ext>
                </a:extLst>
              </p:cNvPr>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634206" y="1301737"/>
                    </a:lnTo>
                    <a:cubicBezTo>
                      <a:pt x="642899" y="1128034"/>
                      <a:pt x="579964" y="958368"/>
                      <a:pt x="460097" y="832352"/>
                    </a:cubicBezTo>
                    <a:cubicBezTo>
                      <a:pt x="340229" y="706336"/>
                      <a:pt x="173920" y="635000"/>
                      <a:pt x="0" y="635000"/>
                    </a:cubicBezTo>
                    <a:close/>
                  </a:path>
                </a:pathLst>
              </a:custGeom>
              <a:solidFill>
                <a:srgbClr val="F0C637"/>
              </a:solidFill>
            </p:spPr>
            <p:txBody>
              <a:bodyPr/>
              <a:lstStyle/>
              <a:p>
                <a:endParaRPr lang="pt-PT"/>
              </a:p>
            </p:txBody>
          </p:sp>
          <p:sp>
            <p:nvSpPr>
              <p:cNvPr id="64" name="Freeform 36">
                <a:extLst>
                  <a:ext uri="{FF2B5EF4-FFF2-40B4-BE49-F238E27FC236}">
                    <a16:creationId xmlns:a16="http://schemas.microsoft.com/office/drawing/2014/main" id="{B256CCEB-89C7-48D1-9B3F-514F19532CEA}"/>
                  </a:ext>
                </a:extLst>
              </p:cNvPr>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31737" y="634206"/>
                    </a:lnTo>
                    <a:cubicBezTo>
                      <a:pt x="205440" y="642899"/>
                      <a:pt x="375106" y="579964"/>
                      <a:pt x="501122" y="460097"/>
                    </a:cubicBezTo>
                    <a:cubicBezTo>
                      <a:pt x="627138" y="340229"/>
                      <a:pt x="698474" y="173920"/>
                      <a:pt x="698474" y="0"/>
                    </a:cubicBezTo>
                    <a:close/>
                  </a:path>
                </a:pathLst>
              </a:custGeom>
              <a:solidFill>
                <a:srgbClr val="14848F"/>
              </a:solidFill>
            </p:spPr>
            <p:txBody>
              <a:bodyPr/>
              <a:lstStyle/>
              <a:p>
                <a:endParaRPr lang="pt-PT"/>
              </a:p>
            </p:txBody>
          </p:sp>
          <p:sp>
            <p:nvSpPr>
              <p:cNvPr id="65" name="Freeform 37">
                <a:extLst>
                  <a:ext uri="{FF2B5EF4-FFF2-40B4-BE49-F238E27FC236}">
                    <a16:creationId xmlns:a16="http://schemas.microsoft.com/office/drawing/2014/main" id="{1DE6F7DC-91BF-4A20-B990-3A59B0D8766D}"/>
                  </a:ext>
                </a:extLst>
              </p:cNvPr>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651592" y="31737"/>
                    </a:lnTo>
                    <a:cubicBezTo>
                      <a:pt x="642899" y="205440"/>
                      <a:pt x="705834" y="375106"/>
                      <a:pt x="825701" y="501122"/>
                    </a:cubicBezTo>
                    <a:cubicBezTo>
                      <a:pt x="945569" y="627138"/>
                      <a:pt x="1111878" y="698474"/>
                      <a:pt x="1285798" y="698474"/>
                    </a:cubicBezTo>
                    <a:close/>
                  </a:path>
                </a:pathLst>
              </a:custGeom>
              <a:solidFill>
                <a:srgbClr val="104AC7"/>
              </a:solidFill>
            </p:spPr>
            <p:txBody>
              <a:bodyPr/>
              <a:lstStyle/>
              <a:p>
                <a:endParaRPr lang="pt-PT"/>
              </a:p>
            </p:txBody>
          </p:sp>
          <p:sp>
            <p:nvSpPr>
              <p:cNvPr id="66" name="Freeform 38">
                <a:extLst>
                  <a:ext uri="{FF2B5EF4-FFF2-40B4-BE49-F238E27FC236}">
                    <a16:creationId xmlns:a16="http://schemas.microsoft.com/office/drawing/2014/main" id="{069A364D-33D7-4035-812F-ECD1A37AA25A}"/>
                  </a:ext>
                </a:extLst>
              </p:cNvPr>
              <p:cNvSpPr/>
              <p:nvPr/>
            </p:nvSpPr>
            <p:spPr>
              <a:xfrm>
                <a:off x="0" y="0"/>
                <a:ext cx="1269937" cy="1270000"/>
              </a:xfrm>
              <a:custGeom>
                <a:avLst/>
                <a:gdLst/>
                <a:ahLst/>
                <a:cxnLst/>
                <a:rect l="l" t="t" r="r" b="b"/>
                <a:pathLst>
                  <a:path w="1269937" h="1270000">
                    <a:moveTo>
                      <a:pt x="0" y="1270000"/>
                    </a:moveTo>
                    <a:cubicBezTo>
                      <a:pt x="0" y="568648"/>
                      <a:pt x="568521" y="70"/>
                      <a:pt x="1269873" y="0"/>
                    </a:cubicBezTo>
                    <a:lnTo>
                      <a:pt x="1269937" y="635000"/>
                    </a:lnTo>
                    <a:cubicBezTo>
                      <a:pt x="919260" y="635035"/>
                      <a:pt x="635000" y="919324"/>
                      <a:pt x="635000" y="1270000"/>
                    </a:cubicBezTo>
                    <a:close/>
                  </a:path>
                </a:pathLst>
              </a:custGeom>
              <a:solidFill>
                <a:srgbClr val="902D87"/>
              </a:solidFill>
            </p:spPr>
            <p:txBody>
              <a:bodyPr/>
              <a:lstStyle/>
              <a:p>
                <a:endParaRPr lang="pt-PT"/>
              </a:p>
            </p:txBody>
          </p:sp>
          <p:sp>
            <p:nvSpPr>
              <p:cNvPr id="67" name="Freeform 39">
                <a:extLst>
                  <a:ext uri="{FF2B5EF4-FFF2-40B4-BE49-F238E27FC236}">
                    <a16:creationId xmlns:a16="http://schemas.microsoft.com/office/drawing/2014/main" id="{E74B203B-D69D-4A57-B9B3-804DE3D1C118}"/>
                  </a:ext>
                </a:extLst>
              </p:cNvPr>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436EBE"/>
              </a:solidFill>
            </p:spPr>
            <p:txBody>
              <a:bodyPr/>
              <a:lstStyle/>
              <a:p>
                <a:endParaRPr lang="pt-PT"/>
              </a:p>
            </p:txBody>
          </p:sp>
        </p:grpSp>
        <p:grpSp>
          <p:nvGrpSpPr>
            <p:cNvPr id="9" name="Group 8">
              <a:extLst>
                <a:ext uri="{FF2B5EF4-FFF2-40B4-BE49-F238E27FC236}">
                  <a16:creationId xmlns:a16="http://schemas.microsoft.com/office/drawing/2014/main" id="{A06C94F5-DE5A-4F62-AD27-8C9D67FE33D2}"/>
                </a:ext>
              </a:extLst>
            </p:cNvPr>
            <p:cNvGrpSpPr/>
            <p:nvPr/>
          </p:nvGrpSpPr>
          <p:grpSpPr>
            <a:xfrm>
              <a:off x="5162123" y="1160665"/>
              <a:ext cx="702806" cy="702806"/>
              <a:chOff x="4033875" y="443847"/>
              <a:chExt cx="702806" cy="702806"/>
            </a:xfrm>
          </p:grpSpPr>
          <p:sp>
            <p:nvSpPr>
              <p:cNvPr id="103" name="Oval 102">
                <a:extLst>
                  <a:ext uri="{FF2B5EF4-FFF2-40B4-BE49-F238E27FC236}">
                    <a16:creationId xmlns:a16="http://schemas.microsoft.com/office/drawing/2014/main" id="{628A7ADF-5A9E-460B-AA29-2B19896C62C6}"/>
                  </a:ext>
                </a:extLst>
              </p:cNvPr>
              <p:cNvSpPr/>
              <p:nvPr/>
            </p:nvSpPr>
            <p:spPr bwMode="auto">
              <a:xfrm>
                <a:off x="4033875" y="443847"/>
                <a:ext cx="702806" cy="70280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F5262157-E1E6-435A-9C7F-0979D5E45195}"/>
                  </a:ext>
                </a:extLst>
              </p:cNvPr>
              <p:cNvPicPr>
                <a:picLocks noChangeAspect="1"/>
              </p:cNvPicPr>
              <p:nvPr/>
            </p:nvPicPr>
            <p:blipFill>
              <a:blip r:embed="rId4"/>
              <a:stretch>
                <a:fillRect/>
              </a:stretch>
            </p:blipFill>
            <p:spPr>
              <a:xfrm>
                <a:off x="4142290" y="555085"/>
                <a:ext cx="489854" cy="489854"/>
              </a:xfrm>
              <a:prstGeom prst="rect">
                <a:avLst/>
              </a:prstGeom>
            </p:spPr>
          </p:pic>
        </p:grpSp>
        <p:grpSp>
          <p:nvGrpSpPr>
            <p:cNvPr id="14" name="Group 13">
              <a:extLst>
                <a:ext uri="{FF2B5EF4-FFF2-40B4-BE49-F238E27FC236}">
                  <a16:creationId xmlns:a16="http://schemas.microsoft.com/office/drawing/2014/main" id="{E9F31CB4-6E70-4EFB-A9B4-DA4C01B7EBC4}"/>
                </a:ext>
              </a:extLst>
            </p:cNvPr>
            <p:cNvGrpSpPr/>
            <p:nvPr/>
          </p:nvGrpSpPr>
          <p:grpSpPr>
            <a:xfrm>
              <a:off x="3808325" y="4050972"/>
              <a:ext cx="702806" cy="702806"/>
              <a:chOff x="4930078" y="219292"/>
              <a:chExt cx="702806" cy="702806"/>
            </a:xfrm>
          </p:grpSpPr>
          <p:sp>
            <p:nvSpPr>
              <p:cNvPr id="11" name="Oval 10">
                <a:extLst>
                  <a:ext uri="{FF2B5EF4-FFF2-40B4-BE49-F238E27FC236}">
                    <a16:creationId xmlns:a16="http://schemas.microsoft.com/office/drawing/2014/main" id="{A99DE41C-684B-4AA3-9574-79A2B356CF7B}"/>
                  </a:ext>
                </a:extLst>
              </p:cNvPr>
              <p:cNvSpPr/>
              <p:nvPr/>
            </p:nvSpPr>
            <p:spPr bwMode="auto">
              <a:xfrm>
                <a:off x="4930078" y="219292"/>
                <a:ext cx="702806" cy="70280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6B6A392-3824-40D0-A446-CBDD59DBE0E0}"/>
                  </a:ext>
                </a:extLst>
              </p:cNvPr>
              <p:cNvPicPr>
                <a:picLocks noChangeAspect="1"/>
              </p:cNvPicPr>
              <p:nvPr/>
            </p:nvPicPr>
            <p:blipFill>
              <a:blip r:embed="rId5"/>
              <a:stretch>
                <a:fillRect/>
              </a:stretch>
            </p:blipFill>
            <p:spPr>
              <a:xfrm>
                <a:off x="5056375" y="346082"/>
                <a:ext cx="493166" cy="470228"/>
              </a:xfrm>
              <a:prstGeom prst="rect">
                <a:avLst/>
              </a:prstGeom>
            </p:spPr>
          </p:pic>
        </p:grpSp>
        <p:grpSp>
          <p:nvGrpSpPr>
            <p:cNvPr id="16" name="Group 15">
              <a:extLst>
                <a:ext uri="{FF2B5EF4-FFF2-40B4-BE49-F238E27FC236}">
                  <a16:creationId xmlns:a16="http://schemas.microsoft.com/office/drawing/2014/main" id="{66B55D0D-0483-406C-8D9E-3163A7808B87}"/>
                </a:ext>
              </a:extLst>
            </p:cNvPr>
            <p:cNvGrpSpPr/>
            <p:nvPr/>
          </p:nvGrpSpPr>
          <p:grpSpPr>
            <a:xfrm>
              <a:off x="7806855" y="2650095"/>
              <a:ext cx="702806" cy="702806"/>
              <a:chOff x="5870824" y="180898"/>
              <a:chExt cx="702806" cy="702806"/>
            </a:xfrm>
          </p:grpSpPr>
          <p:sp>
            <p:nvSpPr>
              <p:cNvPr id="12" name="Oval 11">
                <a:extLst>
                  <a:ext uri="{FF2B5EF4-FFF2-40B4-BE49-F238E27FC236}">
                    <a16:creationId xmlns:a16="http://schemas.microsoft.com/office/drawing/2014/main" id="{8D65D864-0ECD-4719-B2F3-0F64C97C9D66}"/>
                  </a:ext>
                </a:extLst>
              </p:cNvPr>
              <p:cNvSpPr/>
              <p:nvPr/>
            </p:nvSpPr>
            <p:spPr bwMode="auto">
              <a:xfrm>
                <a:off x="5870824" y="180898"/>
                <a:ext cx="702806" cy="70280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AEDA53BD-0063-4EE9-8476-D04C889B9430}"/>
                  </a:ext>
                </a:extLst>
              </p:cNvPr>
              <p:cNvPicPr>
                <a:picLocks noChangeAspect="1"/>
              </p:cNvPicPr>
              <p:nvPr/>
            </p:nvPicPr>
            <p:blipFill>
              <a:blip r:embed="rId6"/>
              <a:stretch>
                <a:fillRect/>
              </a:stretch>
            </p:blipFill>
            <p:spPr>
              <a:xfrm>
                <a:off x="6034377" y="294415"/>
                <a:ext cx="349511" cy="456142"/>
              </a:xfrm>
              <a:prstGeom prst="rect">
                <a:avLst/>
              </a:prstGeom>
            </p:spPr>
          </p:pic>
        </p:grpSp>
        <p:grpSp>
          <p:nvGrpSpPr>
            <p:cNvPr id="18" name="Group 17">
              <a:extLst>
                <a:ext uri="{FF2B5EF4-FFF2-40B4-BE49-F238E27FC236}">
                  <a16:creationId xmlns:a16="http://schemas.microsoft.com/office/drawing/2014/main" id="{97836AE0-F3DC-47BA-86B6-B04315CB46B4}"/>
                </a:ext>
              </a:extLst>
            </p:cNvPr>
            <p:cNvGrpSpPr/>
            <p:nvPr/>
          </p:nvGrpSpPr>
          <p:grpSpPr>
            <a:xfrm>
              <a:off x="6636734" y="5104451"/>
              <a:ext cx="702806" cy="702806"/>
              <a:chOff x="4041675" y="181672"/>
              <a:chExt cx="702806" cy="702806"/>
            </a:xfrm>
          </p:grpSpPr>
          <p:sp>
            <p:nvSpPr>
              <p:cNvPr id="10" name="Oval 9">
                <a:extLst>
                  <a:ext uri="{FF2B5EF4-FFF2-40B4-BE49-F238E27FC236}">
                    <a16:creationId xmlns:a16="http://schemas.microsoft.com/office/drawing/2014/main" id="{2A636367-D03D-42D7-8E5D-C2606BE51974}"/>
                  </a:ext>
                </a:extLst>
              </p:cNvPr>
              <p:cNvSpPr/>
              <p:nvPr/>
            </p:nvSpPr>
            <p:spPr bwMode="auto">
              <a:xfrm>
                <a:off x="4041675" y="181672"/>
                <a:ext cx="702806" cy="70280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30FDC5EC-9B59-458D-AC42-6754BB282F54}"/>
                  </a:ext>
                </a:extLst>
              </p:cNvPr>
              <p:cNvPicPr>
                <a:picLocks noChangeAspect="1"/>
              </p:cNvPicPr>
              <p:nvPr/>
            </p:nvPicPr>
            <p:blipFill>
              <a:blip r:embed="rId7"/>
              <a:stretch>
                <a:fillRect/>
              </a:stretch>
            </p:blipFill>
            <p:spPr>
              <a:xfrm>
                <a:off x="4196846" y="315087"/>
                <a:ext cx="442540" cy="442540"/>
              </a:xfrm>
              <a:prstGeom prst="rect">
                <a:avLst/>
              </a:prstGeom>
            </p:spPr>
          </p:pic>
        </p:grpSp>
        <p:sp>
          <p:nvSpPr>
            <p:cNvPr id="154" name="TextBox 153">
              <a:extLst>
                <a:ext uri="{FF2B5EF4-FFF2-40B4-BE49-F238E27FC236}">
                  <a16:creationId xmlns:a16="http://schemas.microsoft.com/office/drawing/2014/main" id="{8C4347DF-3A8B-44A5-973F-368D7CACBF5D}"/>
                </a:ext>
              </a:extLst>
            </p:cNvPr>
            <p:cNvSpPr txBox="1"/>
            <p:nvPr/>
          </p:nvSpPr>
          <p:spPr>
            <a:xfrm rot="18317959">
              <a:off x="4605123" y="1996986"/>
              <a:ext cx="2873480" cy="2756443"/>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161" tIns="143329" rIns="179161" bIns="143329" numCol="1" spcCol="0" rtlCol="0" fromWordArt="0" anchor="ctr" anchorCtr="0" forceAA="0" compatLnSpc="1">
              <a:prstTxWarp prst="textArchUp">
                <a:avLst>
                  <a:gd name="adj" fmla="val 14358182"/>
                </a:avLst>
              </a:prstTxWarp>
              <a:noAutofit/>
            </a:bodyPr>
            <a:lstStyle>
              <a:defPPr>
                <a:defRPr lang="en-US"/>
              </a:defPPr>
              <a:lvl1pPr defTabSz="913302" fontAlgn="base">
                <a:lnSpc>
                  <a:spcPct val="90000"/>
                </a:lnSpc>
                <a:spcBef>
                  <a:spcPct val="0"/>
                </a:spcBef>
                <a:spcAft>
                  <a:spcPct val="0"/>
                </a:spcAft>
                <a:defRPr sz="1999" b="1" kern="0">
                  <a:solidFill>
                    <a:srgbClr val="002050"/>
                  </a:solidFill>
                  <a:latin typeface="Segoe UI Semibold" panose="020B0702040204020203" pitchFamily="34" charset="0"/>
                  <a:ea typeface="Segoe UI" pitchFamily="34" charset="0"/>
                  <a:cs typeface="Segoe UI Semibold" panose="020B0702040204020203" pitchFamily="34" charset="0"/>
                </a:defRPr>
              </a:lvl1pPr>
            </a:lstStyle>
            <a:p>
              <a:r>
                <a:rPr lang="en-US" sz="2800" dirty="0">
                  <a:solidFill>
                    <a:schemeClr val="bg1"/>
                  </a:solidFill>
                </a:rPr>
                <a:t>Power Apps</a:t>
              </a:r>
            </a:p>
          </p:txBody>
        </p:sp>
        <p:sp>
          <p:nvSpPr>
            <p:cNvPr id="20" name="TextBox 19">
              <a:extLst>
                <a:ext uri="{FF2B5EF4-FFF2-40B4-BE49-F238E27FC236}">
                  <a16:creationId xmlns:a16="http://schemas.microsoft.com/office/drawing/2014/main" id="{2D4DA375-0774-4927-A45D-FD9911F89F18}"/>
                </a:ext>
              </a:extLst>
            </p:cNvPr>
            <p:cNvSpPr txBox="1"/>
            <p:nvPr/>
          </p:nvSpPr>
          <p:spPr>
            <a:xfrm rot="3256629">
              <a:off x="4900688" y="1947434"/>
              <a:ext cx="2399795" cy="2954646"/>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161" tIns="143329" rIns="179161" bIns="143329" numCol="1" spcCol="0" rtlCol="0" fromWordArt="0" anchor="ctr" anchorCtr="0" forceAA="0" compatLnSpc="1">
              <a:prstTxWarp prst="textArchUp">
                <a:avLst>
                  <a:gd name="adj" fmla="val 14358182"/>
                </a:avLst>
              </a:prstTxWarp>
              <a:noAutofit/>
            </a:bodyPr>
            <a:lstStyle>
              <a:defPPr>
                <a:defRPr lang="en-US"/>
              </a:defPPr>
              <a:lvl1pPr defTabSz="913302" fontAlgn="base">
                <a:lnSpc>
                  <a:spcPct val="90000"/>
                </a:lnSpc>
                <a:spcBef>
                  <a:spcPct val="0"/>
                </a:spcBef>
                <a:spcAft>
                  <a:spcPct val="0"/>
                </a:spcAft>
                <a:defRPr sz="1999" b="1" kern="0">
                  <a:solidFill>
                    <a:srgbClr val="002050"/>
                  </a:solidFill>
                  <a:latin typeface="Segoe UI Semibold" panose="020B0702040204020203" pitchFamily="34" charset="0"/>
                  <a:ea typeface="Segoe UI" pitchFamily="34" charset="0"/>
                  <a:cs typeface="Segoe UI Semibold" panose="020B0702040204020203" pitchFamily="34" charset="0"/>
                </a:defRPr>
              </a:lvl1pPr>
            </a:lstStyle>
            <a:p>
              <a:r>
                <a:rPr lang="en-US" sz="2400" dirty="0">
                  <a:solidFill>
                    <a:schemeClr val="bg1"/>
                  </a:solidFill>
                </a:rPr>
                <a:t>Power BI</a:t>
              </a:r>
            </a:p>
          </p:txBody>
        </p:sp>
        <p:sp>
          <p:nvSpPr>
            <p:cNvPr id="21" name="TextBox 20">
              <a:extLst>
                <a:ext uri="{FF2B5EF4-FFF2-40B4-BE49-F238E27FC236}">
                  <a16:creationId xmlns:a16="http://schemas.microsoft.com/office/drawing/2014/main" id="{D01DA2FA-0E56-4D1A-91AA-1D111FE3E278}"/>
                </a:ext>
              </a:extLst>
            </p:cNvPr>
            <p:cNvSpPr txBox="1"/>
            <p:nvPr/>
          </p:nvSpPr>
          <p:spPr>
            <a:xfrm rot="13539710">
              <a:off x="4789662" y="1566476"/>
              <a:ext cx="2973536" cy="3375105"/>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161" tIns="143329" rIns="179161" bIns="143329" numCol="1" spcCol="0" rtlCol="0" fromWordArt="0" anchor="ctr" anchorCtr="0" forceAA="0" compatLnSpc="1">
              <a:prstTxWarp prst="textArchUp">
                <a:avLst>
                  <a:gd name="adj" fmla="val 14358182"/>
                </a:avLst>
              </a:prstTxWarp>
              <a:noAutofit/>
            </a:bodyPr>
            <a:lstStyle>
              <a:defPPr>
                <a:defRPr lang="en-US"/>
              </a:defPPr>
              <a:lvl1pPr defTabSz="913302" fontAlgn="base">
                <a:lnSpc>
                  <a:spcPct val="90000"/>
                </a:lnSpc>
                <a:spcBef>
                  <a:spcPct val="0"/>
                </a:spcBef>
                <a:spcAft>
                  <a:spcPct val="0"/>
                </a:spcAft>
                <a:defRPr sz="1999" b="1" kern="0">
                  <a:solidFill>
                    <a:srgbClr val="002050"/>
                  </a:solidFill>
                  <a:latin typeface="Segoe UI Semibold" panose="020B0702040204020203" pitchFamily="34" charset="0"/>
                  <a:ea typeface="Segoe UI" pitchFamily="34" charset="0"/>
                  <a:cs typeface="Segoe UI Semibold" panose="020B0702040204020203" pitchFamily="34" charset="0"/>
                </a:defRPr>
              </a:lvl1pPr>
            </a:lstStyle>
            <a:p>
              <a:r>
                <a:rPr lang="en-US" sz="4000" dirty="0">
                  <a:solidFill>
                    <a:schemeClr val="bg1"/>
                  </a:solidFill>
                </a:rPr>
                <a:t>Power</a:t>
              </a:r>
            </a:p>
            <a:p>
              <a:r>
                <a:rPr lang="en-US" sz="4000" dirty="0">
                  <a:solidFill>
                    <a:schemeClr val="bg1"/>
                  </a:solidFill>
                </a:rPr>
                <a:t> Automation</a:t>
              </a:r>
            </a:p>
          </p:txBody>
        </p:sp>
        <p:sp>
          <p:nvSpPr>
            <p:cNvPr id="22" name="TextBox 21">
              <a:extLst>
                <a:ext uri="{FF2B5EF4-FFF2-40B4-BE49-F238E27FC236}">
                  <a16:creationId xmlns:a16="http://schemas.microsoft.com/office/drawing/2014/main" id="{B977EE49-5CAB-472E-8859-43124AD46D4F}"/>
                </a:ext>
              </a:extLst>
            </p:cNvPr>
            <p:cNvSpPr txBox="1"/>
            <p:nvPr/>
          </p:nvSpPr>
          <p:spPr>
            <a:xfrm rot="8189076">
              <a:off x="4160051" y="1547129"/>
              <a:ext cx="3497450" cy="3375105"/>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161" tIns="143329" rIns="179161" bIns="143329" numCol="1" spcCol="0" rtlCol="0" fromWordArt="0" anchor="ctr" anchorCtr="0" forceAA="0" compatLnSpc="1">
              <a:prstTxWarp prst="textArchUp">
                <a:avLst>
                  <a:gd name="adj" fmla="val 14358182"/>
                </a:avLst>
              </a:prstTxWarp>
              <a:noAutofit/>
            </a:bodyPr>
            <a:lstStyle>
              <a:defPPr>
                <a:defRPr lang="en-US"/>
              </a:defPPr>
              <a:lvl1pPr defTabSz="913302" fontAlgn="base">
                <a:lnSpc>
                  <a:spcPct val="90000"/>
                </a:lnSpc>
                <a:spcBef>
                  <a:spcPct val="0"/>
                </a:spcBef>
                <a:spcAft>
                  <a:spcPct val="0"/>
                </a:spcAft>
                <a:defRPr sz="1999" b="1" kern="0">
                  <a:solidFill>
                    <a:srgbClr val="002050"/>
                  </a:solidFill>
                  <a:latin typeface="Segoe UI Semibold" panose="020B0702040204020203" pitchFamily="34" charset="0"/>
                  <a:ea typeface="Segoe UI" pitchFamily="34" charset="0"/>
                  <a:cs typeface="Segoe UI Semibold" panose="020B0702040204020203" pitchFamily="34" charset="0"/>
                </a:defRPr>
              </a:lvl1pPr>
            </a:lstStyle>
            <a:p>
              <a:r>
                <a:rPr lang="en-US" sz="4000" dirty="0">
                  <a:solidFill>
                    <a:schemeClr val="bg1"/>
                  </a:solidFill>
                </a:rPr>
                <a:t>Power</a:t>
              </a:r>
            </a:p>
            <a:p>
              <a:r>
                <a:rPr lang="en-US" sz="4000" dirty="0">
                  <a:solidFill>
                    <a:schemeClr val="bg1"/>
                  </a:solidFill>
                </a:rPr>
                <a:t> </a:t>
              </a:r>
              <a:r>
                <a:rPr lang="en-US" sz="40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 Agents</a:t>
              </a:r>
              <a:endParaRPr lang="en-US" sz="4000" dirty="0">
                <a:solidFill>
                  <a:schemeClr val="bg1"/>
                </a:solidFill>
              </a:endParaRPr>
            </a:p>
          </p:txBody>
        </p:sp>
      </p:grpSp>
      <p:sp>
        <p:nvSpPr>
          <p:cNvPr id="23" name="Title 1">
            <a:extLst>
              <a:ext uri="{FF2B5EF4-FFF2-40B4-BE49-F238E27FC236}">
                <a16:creationId xmlns:a16="http://schemas.microsoft.com/office/drawing/2014/main" id="{9C7EC380-2815-47C8-9EE5-4DA9F3247D83}"/>
              </a:ext>
            </a:extLst>
          </p:cNvPr>
          <p:cNvSpPr txBox="1">
            <a:spLocks/>
          </p:cNvSpPr>
          <p:nvPr/>
        </p:nvSpPr>
        <p:spPr>
          <a:xfrm>
            <a:off x="241039" y="169488"/>
            <a:ext cx="896857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fast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development</a:t>
            </a:r>
            <a:r>
              <a:rPr lang="en-US" sz="6000" dirty="0">
                <a:solidFill>
                  <a:schemeClr val="tx1"/>
                </a:solidFill>
              </a:rPr>
              <a:t>….</a:t>
            </a:r>
            <a:r>
              <a:rPr lang="en-US" sz="6000" b="1" dirty="0">
                <a:gradFill>
                  <a:gsLst>
                    <a:gs pos="0">
                      <a:srgbClr val="FFFFFF"/>
                    </a:gs>
                    <a:gs pos="100000">
                      <a:srgbClr val="FFFFFF"/>
                    </a:gs>
                  </a:gsLst>
                  <a:lin ang="5400000" scaled="0"/>
                </a:gradFill>
                <a:latin typeface="+mj-lt"/>
                <a:ea typeface="Segoe UI" pitchFamily="34" charset="0"/>
                <a:cs typeface="Segoe UI" pitchFamily="34" charset="0"/>
              </a:rPr>
              <a:t> </a:t>
            </a:r>
            <a:endParaRPr lang="en-US" sz="6000" dirty="0">
              <a:solidFill>
                <a:schemeClr val="tx1"/>
              </a:solidFill>
            </a:endParaRPr>
          </a:p>
        </p:txBody>
      </p:sp>
      <p:grpSp>
        <p:nvGrpSpPr>
          <p:cNvPr id="3" name="Group 2">
            <a:extLst>
              <a:ext uri="{FF2B5EF4-FFF2-40B4-BE49-F238E27FC236}">
                <a16:creationId xmlns:a16="http://schemas.microsoft.com/office/drawing/2014/main" id="{15891B5B-DA41-45A8-82D1-B553DE7BC63E}"/>
              </a:ext>
            </a:extLst>
          </p:cNvPr>
          <p:cNvGrpSpPr/>
          <p:nvPr/>
        </p:nvGrpSpPr>
        <p:grpSpPr>
          <a:xfrm>
            <a:off x="5421647" y="3035956"/>
            <a:ext cx="1299148" cy="965495"/>
            <a:chOff x="5421647" y="3035956"/>
            <a:chExt cx="1299148" cy="965495"/>
          </a:xfrm>
        </p:grpSpPr>
        <p:sp>
          <p:nvSpPr>
            <p:cNvPr id="38" name="Rectangle 37">
              <a:extLst>
                <a:ext uri="{FF2B5EF4-FFF2-40B4-BE49-F238E27FC236}">
                  <a16:creationId xmlns:a16="http://schemas.microsoft.com/office/drawing/2014/main" id="{C186BE5E-3CB3-4E78-A092-FA3A12ADFAA7}"/>
                </a:ext>
              </a:extLst>
            </p:cNvPr>
            <p:cNvSpPr/>
            <p:nvPr/>
          </p:nvSpPr>
          <p:spPr>
            <a:xfrm>
              <a:off x="5421647" y="3681269"/>
              <a:ext cx="1299148" cy="320182"/>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4">
                <a:defRPr/>
              </a:pPr>
              <a:r>
                <a:rPr lang="en-US" sz="2040" dirty="0">
                  <a:solidFill>
                    <a:srgbClr val="0072C6"/>
                  </a:solidFill>
                  <a:cs typeface="Segoe UI Semibold" panose="020B0702040204020203" pitchFamily="34" charset="0"/>
                </a:rPr>
                <a:t>Azure</a:t>
              </a:r>
            </a:p>
          </p:txBody>
        </p:sp>
        <p:pic>
          <p:nvPicPr>
            <p:cNvPr id="2" name="Picture 1">
              <a:extLst>
                <a:ext uri="{FF2B5EF4-FFF2-40B4-BE49-F238E27FC236}">
                  <a16:creationId xmlns:a16="http://schemas.microsoft.com/office/drawing/2014/main" id="{3A3839F9-B2C6-498F-BFD3-E1474131B8B4}"/>
                </a:ext>
              </a:extLst>
            </p:cNvPr>
            <p:cNvPicPr>
              <a:picLocks noChangeAspect="1"/>
            </p:cNvPicPr>
            <p:nvPr/>
          </p:nvPicPr>
          <p:blipFill>
            <a:blip r:embed="rId8"/>
            <a:stretch>
              <a:fillRect/>
            </a:stretch>
          </p:blipFill>
          <p:spPr>
            <a:xfrm>
              <a:off x="5671554" y="3035956"/>
              <a:ext cx="828675" cy="647700"/>
            </a:xfrm>
            <a:prstGeom prst="rect">
              <a:avLst/>
            </a:prstGeom>
          </p:spPr>
        </p:pic>
      </p:grpSp>
    </p:spTree>
    <p:extLst>
      <p:ext uri="{BB962C8B-B14F-4D97-AF65-F5344CB8AC3E}">
        <p14:creationId xmlns:p14="http://schemas.microsoft.com/office/powerpoint/2010/main" val="470426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Horizontal)">
                                      <p:cBhvr>
                                        <p:cTn id="7" dur="500"/>
                                        <p:tgtEl>
                                          <p:spTgt spid="2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heel(1)">
                                      <p:cBhvr>
                                        <p:cTn id="11" dur="750"/>
                                        <p:tgtEl>
                                          <p:spTgt spid="113"/>
                                        </p:tgtEl>
                                      </p:cBhvr>
                                    </p:animEffect>
                                  </p:childTnLst>
                                </p:cTn>
                              </p:par>
                            </p:childTnLst>
                          </p:cTn>
                        </p:par>
                        <p:par>
                          <p:cTn id="12" fill="hold">
                            <p:stCondLst>
                              <p:cond delay="1250"/>
                            </p:stCondLst>
                            <p:childTnLst>
                              <p:par>
                                <p:cTn id="13" presetID="22" presetClass="entr" presetSubtype="1" fill="hold" nodeType="after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wipe(up)">
                                      <p:cBhvr>
                                        <p:cTn id="15" dur="500"/>
                                        <p:tgtEl>
                                          <p:spTgt spid="204"/>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par>
                                <p:cTn id="20" presetID="42" presetClass="path" presetSubtype="0" decel="100000" fill="hold" grpId="1" nodeType="withEffect">
                                  <p:stCondLst>
                                    <p:cond delay="0"/>
                                  </p:stCondLst>
                                  <p:childTnLst>
                                    <p:animMotion origin="layout" path="M 0 1.48148E-6 L 0 -0.04306 " pathEditMode="relative" rAng="0" ptsTypes="AA">
                                      <p:cBhvr>
                                        <p:cTn id="21" dur="500" spd="-100000" fill="hold"/>
                                        <p:tgtEl>
                                          <p:spTgt spid="205"/>
                                        </p:tgtEl>
                                        <p:attrNameLst>
                                          <p:attrName>ppt_x</p:attrName>
                                          <p:attrName>ppt_y</p:attrName>
                                        </p:attrNameLst>
                                      </p:cBhvr>
                                      <p:rCtr x="0" y="-2153"/>
                                    </p:animMotion>
                                  </p:childTnLst>
                                </p:cTn>
                              </p:par>
                              <p:par>
                                <p:cTn id="22" presetID="22" presetClass="entr" presetSubtype="8"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500"/>
                                        <p:tgtEl>
                                          <p:spTgt spid="119"/>
                                        </p:tgtEl>
                                      </p:cBhvr>
                                    </p:animEffect>
                                  </p:childTnLst>
                                </p:cTn>
                              </p:par>
                              <p:par>
                                <p:cTn id="32" presetID="42" presetClass="path" presetSubtype="0" decel="100000" fill="hold" grpId="1" nodeType="withEffect">
                                  <p:stCondLst>
                                    <p:cond delay="0"/>
                                  </p:stCondLst>
                                  <p:childTnLst>
                                    <p:animMotion origin="layout" path="M -2.91667E-6 -4.07407E-6 L -0.02721 -4.07407E-6 " pathEditMode="relative" rAng="0" ptsTypes="AA">
                                      <p:cBhvr>
                                        <p:cTn id="33" dur="500" spd="-100000" fill="hold"/>
                                        <p:tgtEl>
                                          <p:spTgt spid="119"/>
                                        </p:tgtEl>
                                        <p:attrNameLst>
                                          <p:attrName>ppt_x</p:attrName>
                                          <p:attrName>ppt_y</p:attrName>
                                        </p:attrNameLst>
                                      </p:cBhvr>
                                      <p:rCtr x="-1367" y="0"/>
                                    </p:animMotion>
                                  </p:childTnLst>
                                </p:cTn>
                              </p:par>
                              <p:par>
                                <p:cTn id="34" presetID="10" presetClass="entr" presetSubtype="0" fill="hold" grpId="0" nodeType="withEffect">
                                  <p:stCondLst>
                                    <p:cond delay="25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500"/>
                                        <p:tgtEl>
                                          <p:spTgt spid="120"/>
                                        </p:tgtEl>
                                      </p:cBhvr>
                                    </p:animEffect>
                                  </p:childTnLst>
                                </p:cTn>
                              </p:par>
                              <p:par>
                                <p:cTn id="37" presetID="42" presetClass="path" presetSubtype="0" decel="100000" fill="hold" grpId="1" nodeType="withEffect">
                                  <p:stCondLst>
                                    <p:cond delay="250"/>
                                  </p:stCondLst>
                                  <p:childTnLst>
                                    <p:animMotion origin="layout" path="M -2.29167E-6 0 L -0.02721 0 " pathEditMode="relative" rAng="0" ptsTypes="AA">
                                      <p:cBhvr>
                                        <p:cTn id="38" dur="500" spd="-100000" fill="hold"/>
                                        <p:tgtEl>
                                          <p:spTgt spid="120"/>
                                        </p:tgtEl>
                                        <p:attrNameLst>
                                          <p:attrName>ppt_x</p:attrName>
                                          <p:attrName>ppt_y</p:attrName>
                                        </p:attrNameLst>
                                      </p:cBhvr>
                                      <p:rCtr x="-1367" y="0"/>
                                    </p:animMotion>
                                  </p:childTnLst>
                                </p:cTn>
                              </p:par>
                              <p:par>
                                <p:cTn id="39" presetID="10" presetClass="entr" presetSubtype="0" fill="hold" grpId="0" nodeType="withEffect">
                                  <p:stCondLst>
                                    <p:cond delay="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500"/>
                                        <p:tgtEl>
                                          <p:spTgt spid="121"/>
                                        </p:tgtEl>
                                      </p:cBhvr>
                                    </p:animEffect>
                                  </p:childTnLst>
                                </p:cTn>
                              </p:par>
                              <p:par>
                                <p:cTn id="42" presetID="42" presetClass="path" presetSubtype="0" decel="100000" fill="hold" grpId="1" nodeType="withEffect">
                                  <p:stCondLst>
                                    <p:cond delay="500"/>
                                  </p:stCondLst>
                                  <p:childTnLst>
                                    <p:animMotion origin="layout" path="M -2.91667E-6 4.07407E-6 L -0.02721 4.07407E-6 " pathEditMode="relative" rAng="0" ptsTypes="AA">
                                      <p:cBhvr>
                                        <p:cTn id="43" dur="500" spd="-100000" fill="hold"/>
                                        <p:tgtEl>
                                          <p:spTgt spid="121"/>
                                        </p:tgtEl>
                                        <p:attrNameLst>
                                          <p:attrName>ppt_x</p:attrName>
                                          <p:attrName>ppt_y</p:attrName>
                                        </p:attrNameLst>
                                      </p:cBhvr>
                                      <p:rCtr x="-13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9" grpId="0"/>
      <p:bldP spid="119" grpId="1"/>
      <p:bldP spid="120" grpId="0"/>
      <p:bldP spid="120" grpId="1"/>
      <p:bldP spid="121" grpId="0"/>
      <p:bldP spid="121" grpId="1"/>
      <p:bldP spid="205" grpId="0"/>
      <p:bldP spid="20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6684D-120F-4358-B2E6-0C56AD818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sp>
        <p:nvSpPr>
          <p:cNvPr id="3" name="object 3">
            <a:extLst>
              <a:ext uri="{FF2B5EF4-FFF2-40B4-BE49-F238E27FC236}">
                <a16:creationId xmlns:a16="http://schemas.microsoft.com/office/drawing/2014/main" id="{25CB8FF2-87F4-442F-9A79-AB65D39C47DE}"/>
              </a:ext>
            </a:extLst>
          </p:cNvPr>
          <p:cNvSpPr txBox="1">
            <a:spLocks/>
          </p:cNvSpPr>
          <p:nvPr/>
        </p:nvSpPr>
        <p:spPr>
          <a:xfrm>
            <a:off x="513166" y="235091"/>
            <a:ext cx="10815234" cy="766104"/>
          </a:xfrm>
          <a:prstGeom prst="rect">
            <a:avLst/>
          </a:prstGeom>
        </p:spPr>
        <p:txBody>
          <a:bodyPr vert="horz" wrap="square" lIns="0" tIns="12062" rIns="0" bIns="0" rtlCol="0">
            <a:spAutoFit/>
          </a:bodyPr>
          <a:lstStyle>
            <a:lvl1pPr algn="l" defTabSz="914213"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2696" marR="5078">
              <a:lnSpc>
                <a:spcPct val="100000"/>
              </a:lnSpc>
              <a:spcBef>
                <a:spcPts val="95"/>
              </a:spcBef>
            </a:pPr>
            <a:r>
              <a:rPr lang="en-US" sz="4899" spc="-15" dirty="0">
                <a:solidFill>
                  <a:srgbClr val="FFFFFF"/>
                </a:solidFill>
                <a:effectLst>
                  <a:outerShdw blurRad="38100" dist="38100" dir="2700000" algn="tl">
                    <a:srgbClr val="000000">
                      <a:alpha val="43137"/>
                    </a:srgbClr>
                  </a:outerShdw>
                </a:effectLst>
              </a:rPr>
              <a:t>this is </a:t>
            </a:r>
            <a:r>
              <a:rPr lang="en-US" sz="4899" spc="-15" dirty="0">
                <a:solidFill>
                  <a:srgbClr val="FFFF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our</a:t>
            </a:r>
            <a:r>
              <a:rPr lang="en-US" sz="4899" spc="-15" dirty="0">
                <a:solidFill>
                  <a:srgbClr val="FFFFFF"/>
                </a:solidFill>
                <a:effectLst>
                  <a:outerShdw blurRad="38100" dist="38100" dir="2700000" algn="tl">
                    <a:srgbClr val="000000">
                      <a:alpha val="43137"/>
                    </a:srgbClr>
                  </a:outerShdw>
                </a:effectLst>
              </a:rPr>
              <a:t> </a:t>
            </a:r>
            <a:r>
              <a:rPr lang="en-US" sz="4899" spc="-15" dirty="0">
                <a:solidFill>
                  <a:srgbClr val="FFFF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fight</a:t>
            </a:r>
            <a:r>
              <a:rPr lang="en-US" sz="4899" spc="-15" dirty="0">
                <a:solidFill>
                  <a:srgbClr val="FFFFFF"/>
                </a:solidFill>
                <a:effectLst>
                  <a:outerShdw blurRad="38100" dist="38100" dir="2700000" algn="tl">
                    <a:srgbClr val="000000">
                      <a:alpha val="43137"/>
                    </a:srgbClr>
                  </a:outerShdw>
                </a:effectLst>
                <a:latin typeface="Segoe UI" panose="020B0502040204020203" pitchFamily="34" charset="0"/>
              </a:rPr>
              <a:t> </a:t>
            </a:r>
            <a:r>
              <a:rPr lang="en-US" sz="4899" spc="-15" dirty="0">
                <a:solidFill>
                  <a:srgbClr val="FFFF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#tech4covid19</a:t>
            </a:r>
            <a:endParaRPr lang="en-US" sz="4899"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pic>
        <p:nvPicPr>
          <p:cNvPr id="8" name="Picture 7">
            <a:extLst>
              <a:ext uri="{FF2B5EF4-FFF2-40B4-BE49-F238E27FC236}">
                <a16:creationId xmlns:a16="http://schemas.microsoft.com/office/drawing/2014/main" id="{4C407F82-4769-484B-8CB3-8EA902E83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07" r="1" b="1"/>
          <a:stretch/>
        </p:blipFill>
        <p:spPr bwMode="auto">
          <a:xfrm>
            <a:off x="2946420" y="1449616"/>
            <a:ext cx="4244117" cy="4837747"/>
          </a:xfrm>
          <a:custGeom>
            <a:avLst/>
            <a:gdLst/>
            <a:ahLst/>
            <a:cxnLst/>
            <a:rect l="l" t="t" r="r" b="b"/>
            <a:pathLst>
              <a:path w="6016489" h="6858001">
                <a:moveTo>
                  <a:pt x="0" y="0"/>
                </a:moveTo>
                <a:lnTo>
                  <a:pt x="6016489" y="0"/>
                </a:lnTo>
                <a:lnTo>
                  <a:pt x="6016489" y="3"/>
                </a:lnTo>
                <a:lnTo>
                  <a:pt x="4217356" y="3"/>
                </a:lnTo>
                <a:lnTo>
                  <a:pt x="4429187" y="675864"/>
                </a:lnTo>
                <a:lnTo>
                  <a:pt x="4426326" y="675864"/>
                </a:lnTo>
                <a:lnTo>
                  <a:pt x="5659819" y="4611414"/>
                </a:lnTo>
                <a:lnTo>
                  <a:pt x="3962482" y="6858000"/>
                </a:lnTo>
                <a:lnTo>
                  <a:pt x="6016489" y="6858000"/>
                </a:lnTo>
                <a:lnTo>
                  <a:pt x="6016489" y="6858001"/>
                </a:lnTo>
                <a:lnTo>
                  <a:pt x="0" y="6858001"/>
                </a:ln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882456-AA7A-4969-8F50-970AE2AC4F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 r="17983" b="2"/>
          <a:stretch/>
        </p:blipFill>
        <p:spPr bwMode="auto">
          <a:xfrm>
            <a:off x="6026737" y="1449625"/>
            <a:ext cx="3408309" cy="3188483"/>
          </a:xfrm>
          <a:custGeom>
            <a:avLst/>
            <a:gdLst/>
            <a:ahLst/>
            <a:cxnLst/>
            <a:rect l="l" t="t" r="r" b="b"/>
            <a:pathLst>
              <a:path w="4831627" h="4520011">
                <a:moveTo>
                  <a:pt x="0" y="0"/>
                </a:moveTo>
                <a:lnTo>
                  <a:pt x="4831627" y="0"/>
                </a:lnTo>
                <a:lnTo>
                  <a:pt x="1416677" y="4520011"/>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A8A9B66-FE78-4907-B589-9C56A1B9520A}"/>
              </a:ext>
            </a:extLst>
          </p:cNvPr>
          <p:cNvPicPr>
            <a:picLocks noChangeAspect="1"/>
          </p:cNvPicPr>
          <p:nvPr/>
        </p:nvPicPr>
        <p:blipFill rotWithShape="1">
          <a:blip r:embed="rId5">
            <a:extLst>
              <a:ext uri="{28A0092B-C50C-407E-A947-70E740481C1C}">
                <a14:useLocalDpi xmlns:a14="http://schemas.microsoft.com/office/drawing/2010/main" val="0"/>
              </a:ext>
            </a:extLst>
          </a:blip>
          <a:srcRect l="14769" r="19193" b="-1"/>
          <a:stretch/>
        </p:blipFill>
        <p:spPr>
          <a:xfrm>
            <a:off x="5928172" y="1449614"/>
            <a:ext cx="5730428" cy="4837746"/>
          </a:xfrm>
          <a:custGeom>
            <a:avLst/>
            <a:gdLst/>
            <a:ahLst/>
            <a:cxnLst/>
            <a:rect l="l" t="t" r="r" b="b"/>
            <a:pathLst>
              <a:path w="8123469" h="6858000">
                <a:moveTo>
                  <a:pt x="5181344" y="0"/>
                </a:moveTo>
                <a:lnTo>
                  <a:pt x="8123469" y="0"/>
                </a:lnTo>
                <a:lnTo>
                  <a:pt x="8123469" y="6858000"/>
                </a:lnTo>
                <a:lnTo>
                  <a:pt x="0" y="6858000"/>
                </a:lnTo>
                <a:close/>
              </a:path>
            </a:pathLst>
          </a:custGeom>
          <a:noFill/>
        </p:spPr>
      </p:pic>
      <p:sp>
        <p:nvSpPr>
          <p:cNvPr id="14" name="TextBox 13">
            <a:extLst>
              <a:ext uri="{FF2B5EF4-FFF2-40B4-BE49-F238E27FC236}">
                <a16:creationId xmlns:a16="http://schemas.microsoft.com/office/drawing/2014/main" id="{5025DE3D-33FA-4FA2-9D3F-B4A101CE2BB9}"/>
              </a:ext>
            </a:extLst>
          </p:cNvPr>
          <p:cNvSpPr txBox="1"/>
          <p:nvPr/>
        </p:nvSpPr>
        <p:spPr>
          <a:xfrm>
            <a:off x="1793303" y="6287360"/>
            <a:ext cx="2306234" cy="523220"/>
          </a:xfrm>
          <a:prstGeom prst="rect">
            <a:avLst/>
          </a:prstGeom>
          <a:noFill/>
        </p:spPr>
        <p:txBody>
          <a:bodyPr wrap="square">
            <a:spAutoFit/>
          </a:bodyPr>
          <a:lstStyle/>
          <a:p>
            <a:r>
              <a:rPr lang="en-US" sz="2800" spc="-15" dirty="0">
                <a:ln w="3175">
                  <a:noFill/>
                </a:ln>
                <a:solidFill>
                  <a:srgbClr val="FFFF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pitchFamily="34" charset="0"/>
              </a:rPr>
              <a:t>CHVNGE</a:t>
            </a:r>
            <a:endParaRPr lang="pt-PT" sz="2800" spc="-15" dirty="0">
              <a:ln w="3175">
                <a:noFill/>
              </a:ln>
              <a:solidFill>
                <a:srgbClr val="FFFF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Segoe UI" pitchFamily="34" charset="0"/>
            </a:endParaRPr>
          </a:p>
        </p:txBody>
      </p:sp>
      <p:pic>
        <p:nvPicPr>
          <p:cNvPr id="15" name="Picture 14">
            <a:extLst>
              <a:ext uri="{FF2B5EF4-FFF2-40B4-BE49-F238E27FC236}">
                <a16:creationId xmlns:a16="http://schemas.microsoft.com/office/drawing/2014/main" id="{7D9EE353-0644-478E-B49F-31C0D2839331}"/>
              </a:ext>
            </a:extLst>
          </p:cNvPr>
          <p:cNvPicPr>
            <a:picLocks noChangeAspect="1"/>
          </p:cNvPicPr>
          <p:nvPr/>
        </p:nvPicPr>
        <p:blipFill>
          <a:blip r:embed="rId6"/>
          <a:stretch>
            <a:fillRect/>
          </a:stretch>
        </p:blipFill>
        <p:spPr>
          <a:xfrm>
            <a:off x="1839023" y="1024055"/>
            <a:ext cx="3032599" cy="1240183"/>
          </a:xfrm>
          <a:prstGeom prst="rect">
            <a:avLst/>
          </a:prstGeom>
        </p:spPr>
      </p:pic>
    </p:spTree>
    <p:extLst>
      <p:ext uri="{BB962C8B-B14F-4D97-AF65-F5344CB8AC3E}">
        <p14:creationId xmlns:p14="http://schemas.microsoft.com/office/powerpoint/2010/main" val="7564559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8">
            <a:extLst>
              <a:ext uri="{FF2B5EF4-FFF2-40B4-BE49-F238E27FC236}">
                <a16:creationId xmlns:a16="http://schemas.microsoft.com/office/drawing/2014/main" id="{BAD6B05C-D7A9-472F-867B-3E2E332859ED}"/>
              </a:ext>
            </a:extLst>
          </p:cNvPr>
          <p:cNvPicPr>
            <a:picLocks noChangeAspect="1"/>
          </p:cNvPicPr>
          <p:nvPr/>
        </p:nvPicPr>
        <p:blipFill rotWithShape="1">
          <a:blip r:embed="rId2"/>
          <a:srcRect t="15394" r="3153" b="7587"/>
          <a:stretch/>
        </p:blipFill>
        <p:spPr>
          <a:xfrm>
            <a:off x="20" y="0"/>
            <a:ext cx="12188805" cy="6858000"/>
          </a:xfrm>
          <a:prstGeom prst="rect">
            <a:avLst/>
          </a:prstGeom>
          <a:noFill/>
        </p:spPr>
      </p:pic>
      <p:sp>
        <p:nvSpPr>
          <p:cNvPr id="9" name="Title 1">
            <a:extLst>
              <a:ext uri="{FF2B5EF4-FFF2-40B4-BE49-F238E27FC236}">
                <a16:creationId xmlns:a16="http://schemas.microsoft.com/office/drawing/2014/main" id="{84EE5AB0-5968-484C-920E-06209357C718}"/>
              </a:ext>
            </a:extLst>
          </p:cNvPr>
          <p:cNvSpPr txBox="1">
            <a:spLocks/>
          </p:cNvSpPr>
          <p:nvPr/>
        </p:nvSpPr>
        <p:spPr>
          <a:xfrm>
            <a:off x="268805" y="3798209"/>
            <a:ext cx="8392595"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how are my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flows</a:t>
            </a:r>
            <a:r>
              <a:rPr lang="en-US" sz="6000" dirty="0">
                <a:solidFill>
                  <a:schemeClr val="tx1"/>
                </a:solidFill>
              </a:rPr>
              <a:t>?</a:t>
            </a:r>
          </a:p>
          <a:p>
            <a:r>
              <a:rPr lang="en-US" sz="6000" dirty="0">
                <a:solidFill>
                  <a:schemeClr val="tx1"/>
                </a:solidFill>
              </a:rPr>
              <a:t>are they </a:t>
            </a:r>
            <a:r>
              <a:rPr lang="en-US" sz="6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reliable</a:t>
            </a:r>
            <a:r>
              <a:rPr lang="en-US" sz="6000" dirty="0">
                <a:solidFill>
                  <a:schemeClr val="tx1"/>
                </a:solidFill>
              </a:rPr>
              <a:t>?</a:t>
            </a:r>
          </a:p>
          <a:p>
            <a:r>
              <a:rPr lang="en-US" sz="6000" dirty="0">
                <a:solidFill>
                  <a:schemeClr val="tx1"/>
                </a:solidFill>
              </a:rPr>
              <a:t>what may be </a:t>
            </a:r>
            <a:r>
              <a:rPr lang="en-US" sz="6000" dirty="0">
                <a:solidFill>
                  <a:srgbClr val="FF0000"/>
                </a:solidFill>
                <a:latin typeface="Segoe UI Black" panose="020B0A02040204020203" pitchFamily="34" charset="0"/>
                <a:ea typeface="Segoe UI Black" panose="020B0A02040204020203" pitchFamily="34" charset="0"/>
              </a:rPr>
              <a:t>wrong</a:t>
            </a:r>
            <a:r>
              <a:rPr lang="en-US" sz="6000" dirty="0">
                <a:solidFill>
                  <a:schemeClr val="tx1"/>
                </a:solidFill>
              </a:rPr>
              <a:t>? </a:t>
            </a:r>
          </a:p>
        </p:txBody>
      </p:sp>
    </p:spTree>
    <p:extLst>
      <p:ext uri="{BB962C8B-B14F-4D97-AF65-F5344CB8AC3E}">
        <p14:creationId xmlns:p14="http://schemas.microsoft.com/office/powerpoint/2010/main" val="42004319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table, wooden, board&#10;&#10;Description automatically generated">
            <a:extLst>
              <a:ext uri="{FF2B5EF4-FFF2-40B4-BE49-F238E27FC236}">
                <a16:creationId xmlns:a16="http://schemas.microsoft.com/office/drawing/2014/main" id="{A20967F8-CEFB-4BD0-AB57-6850279D8CBC}"/>
              </a:ext>
            </a:extLst>
          </p:cNvPr>
          <p:cNvPicPr>
            <a:picLocks noChangeAspect="1"/>
          </p:cNvPicPr>
          <p:nvPr/>
        </p:nvPicPr>
        <p:blipFill rotWithShape="1">
          <a:blip r:embed="rId2"/>
          <a:srcRect l="18863" r="22931" b="-1"/>
          <a:stretch/>
        </p:blipFill>
        <p:spPr>
          <a:xfrm>
            <a:off x="20" y="10"/>
            <a:ext cx="5980092" cy="6857990"/>
          </a:xfrm>
          <a:prstGeom prst="rect">
            <a:avLst/>
          </a:prstGeom>
          <a:noFill/>
        </p:spPr>
      </p:pic>
      <p:sp>
        <p:nvSpPr>
          <p:cNvPr id="2" name="Oval 1">
            <a:extLst>
              <a:ext uri="{FF2B5EF4-FFF2-40B4-BE49-F238E27FC236}">
                <a16:creationId xmlns:a16="http://schemas.microsoft.com/office/drawing/2014/main" id="{1DA5F320-0B6F-49BE-B0D8-38E49604C25F}"/>
              </a:ext>
            </a:extLst>
          </p:cNvPr>
          <p:cNvSpPr/>
          <p:nvPr/>
        </p:nvSpPr>
        <p:spPr>
          <a:xfrm>
            <a:off x="269238" y="161830"/>
            <a:ext cx="1892575" cy="1892575"/>
          </a:xfrm>
          <a:prstGeom prst="ellipse">
            <a:avLst/>
          </a:prstGeom>
          <a:solidFill>
            <a:srgbClr val="FC6F79"/>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34190E0-0120-4904-A24A-868364550BB2}"/>
              </a:ext>
            </a:extLst>
          </p:cNvPr>
          <p:cNvSpPr txBox="1"/>
          <p:nvPr/>
        </p:nvSpPr>
        <p:spPr>
          <a:xfrm>
            <a:off x="634217" y="129387"/>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1</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7" name="Title 1">
            <a:extLst>
              <a:ext uri="{FF2B5EF4-FFF2-40B4-BE49-F238E27FC236}">
                <a16:creationId xmlns:a16="http://schemas.microsoft.com/office/drawing/2014/main" id="{1A3F9C4C-1182-48EB-B6A5-65BBB20BD93C}"/>
              </a:ext>
            </a:extLst>
          </p:cNvPr>
          <p:cNvSpPr txBox="1">
            <a:spLocks/>
          </p:cNvSpPr>
          <p:nvPr/>
        </p:nvSpPr>
        <p:spPr>
          <a:xfrm>
            <a:off x="6094413" y="246372"/>
            <a:ext cx="6032424"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Power Automate was </a:t>
            </a: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rebrand</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t>
            </a:r>
          </a:p>
        </p:txBody>
      </p:sp>
      <p:grpSp>
        <p:nvGrpSpPr>
          <p:cNvPr id="26" name="Group 25">
            <a:extLst>
              <a:ext uri="{FF2B5EF4-FFF2-40B4-BE49-F238E27FC236}">
                <a16:creationId xmlns:a16="http://schemas.microsoft.com/office/drawing/2014/main" id="{C4D2A39A-C6E1-4A64-BB48-D22344619F8D}"/>
              </a:ext>
            </a:extLst>
          </p:cNvPr>
          <p:cNvGrpSpPr/>
          <p:nvPr/>
        </p:nvGrpSpPr>
        <p:grpSpPr>
          <a:xfrm>
            <a:off x="6334835" y="2722779"/>
            <a:ext cx="5667450" cy="1323439"/>
            <a:chOff x="6334835" y="2722779"/>
            <a:chExt cx="5667450" cy="1323439"/>
          </a:xfrm>
        </p:grpSpPr>
        <p:sp>
          <p:nvSpPr>
            <p:cNvPr id="13" name="Title 1">
              <a:extLst>
                <a:ext uri="{FF2B5EF4-FFF2-40B4-BE49-F238E27FC236}">
                  <a16:creationId xmlns:a16="http://schemas.microsoft.com/office/drawing/2014/main" id="{5C4A94B2-ACE7-402B-A055-59010E27268A}"/>
                </a:ext>
              </a:extLst>
            </p:cNvPr>
            <p:cNvSpPr txBox="1">
              <a:spLocks/>
            </p:cNvSpPr>
            <p:nvPr/>
          </p:nvSpPr>
          <p:spPr>
            <a:xfrm>
              <a:off x="6334835" y="2789699"/>
              <a:ext cx="2226091"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4000" dirty="0">
                  <a:solidFill>
                    <a:srgbClr val="FFFFFF"/>
                  </a:solidFill>
                  <a:latin typeface="Segoe UI Light"/>
                </a:rPr>
                <a:t>Microsoft Flow</a:t>
              </a:r>
              <a:endParaRPr kumimoji="0" lang="en-US" sz="4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5" name="TextBox 14">
              <a:extLst>
                <a:ext uri="{FF2B5EF4-FFF2-40B4-BE49-F238E27FC236}">
                  <a16:creationId xmlns:a16="http://schemas.microsoft.com/office/drawing/2014/main" id="{3D3EC107-D05E-47A9-8BBD-687E8D747E36}"/>
                </a:ext>
              </a:extLst>
            </p:cNvPr>
            <p:cNvSpPr txBox="1"/>
            <p:nvPr/>
          </p:nvSpPr>
          <p:spPr>
            <a:xfrm>
              <a:off x="8589049" y="3030555"/>
              <a:ext cx="876563" cy="707886"/>
            </a:xfrm>
            <a:prstGeom prst="rect">
              <a:avLst/>
            </a:prstGeom>
            <a:noFill/>
          </p:spPr>
          <p:txBody>
            <a:bodyPr wrap="square">
              <a:spAutoFit/>
            </a:bodyPr>
            <a:lstStyle/>
            <a:p>
              <a:r>
                <a:rPr kumimoji="0" lang="en-US" sz="4000" b="0" i="0" u="none" strike="noStrike" kern="1200" cap="none" spc="-102" normalizeH="0" baseline="0" noProof="0" dirty="0">
                  <a:ln w="3175">
                    <a:noFill/>
                  </a:ln>
                  <a:solidFill>
                    <a:srgbClr val="FFFFFF"/>
                  </a:solidFill>
                  <a:effectLst/>
                  <a:uLnTx/>
                  <a:uFillTx/>
                  <a:latin typeface="Segoe UI Light"/>
                  <a:ea typeface="+mn-ea"/>
                  <a:cs typeface="Segoe UI" pitchFamily="34" charset="0"/>
                  <a:sym typeface="Wingdings" panose="05000000000000000000" pitchFamily="2" charset="2"/>
                </a:rPr>
                <a:t></a:t>
              </a:r>
              <a:endParaRPr lang="pt-PT" sz="4000" dirty="0"/>
            </a:p>
          </p:txBody>
        </p:sp>
        <p:sp>
          <p:nvSpPr>
            <p:cNvPr id="17" name="TextBox 16">
              <a:extLst>
                <a:ext uri="{FF2B5EF4-FFF2-40B4-BE49-F238E27FC236}">
                  <a16:creationId xmlns:a16="http://schemas.microsoft.com/office/drawing/2014/main" id="{F9375338-094C-46ED-AB25-1D98DDFE158D}"/>
                </a:ext>
              </a:extLst>
            </p:cNvPr>
            <p:cNvSpPr txBox="1"/>
            <p:nvPr/>
          </p:nvSpPr>
          <p:spPr>
            <a:xfrm>
              <a:off x="9333183" y="2722779"/>
              <a:ext cx="2669102" cy="1323439"/>
            </a:xfrm>
            <a:prstGeom prst="rect">
              <a:avLst/>
            </a:prstGeom>
            <a:noFill/>
          </p:spPr>
          <p:txBody>
            <a:bodyPr wrap="square">
              <a:spAutoFit/>
            </a:bodyPr>
            <a:lstStyle/>
            <a:p>
              <a:pPr algn="ctr"/>
              <a:r>
                <a:rPr kumimoji="0" lang="en-US" sz="4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Power Automate</a:t>
              </a:r>
              <a:endParaRPr lang="pt-PT" sz="4000" dirty="0"/>
            </a:p>
          </p:txBody>
        </p:sp>
      </p:grpSp>
      <p:grpSp>
        <p:nvGrpSpPr>
          <p:cNvPr id="27" name="Group 26">
            <a:extLst>
              <a:ext uri="{FF2B5EF4-FFF2-40B4-BE49-F238E27FC236}">
                <a16:creationId xmlns:a16="http://schemas.microsoft.com/office/drawing/2014/main" id="{5788262B-5E0D-4151-A2C3-A2807F1CAC68}"/>
              </a:ext>
            </a:extLst>
          </p:cNvPr>
          <p:cNvGrpSpPr/>
          <p:nvPr/>
        </p:nvGrpSpPr>
        <p:grpSpPr>
          <a:xfrm>
            <a:off x="6419313" y="4558681"/>
            <a:ext cx="5362711" cy="1602154"/>
            <a:chOff x="6419313" y="4558681"/>
            <a:chExt cx="5362711" cy="1602154"/>
          </a:xfrm>
        </p:grpSpPr>
        <p:sp>
          <p:nvSpPr>
            <p:cNvPr id="25" name="AutoShape 8">
              <a:extLst>
                <a:ext uri="{FF2B5EF4-FFF2-40B4-BE49-F238E27FC236}">
                  <a16:creationId xmlns:a16="http://schemas.microsoft.com/office/drawing/2014/main" id="{3FAA679C-A704-4958-9217-BA0C4498FE6F}"/>
                </a:ext>
              </a:extLst>
            </p:cNvPr>
            <p:cNvSpPr>
              <a:spLocks noChangeArrowheads="1"/>
            </p:cNvSpPr>
            <p:nvPr/>
          </p:nvSpPr>
          <p:spPr bwMode="auto">
            <a:xfrm>
              <a:off x="9724890" y="4558681"/>
              <a:ext cx="2057134" cy="1602153"/>
            </a:xfrm>
            <a:prstGeom prst="roundRect">
              <a:avLst>
                <a:gd name="adj" fmla="val 4167"/>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sp>
          <p:nvSpPr>
            <p:cNvPr id="23" name="AutoShape 8">
              <a:extLst>
                <a:ext uri="{FF2B5EF4-FFF2-40B4-BE49-F238E27FC236}">
                  <a16:creationId xmlns:a16="http://schemas.microsoft.com/office/drawing/2014/main" id="{8B2FD679-0DD8-4E11-A47D-735096984CD9}"/>
                </a:ext>
              </a:extLst>
            </p:cNvPr>
            <p:cNvSpPr>
              <a:spLocks noChangeArrowheads="1"/>
            </p:cNvSpPr>
            <p:nvPr/>
          </p:nvSpPr>
          <p:spPr bwMode="auto">
            <a:xfrm>
              <a:off x="6419313" y="4558682"/>
              <a:ext cx="2057134" cy="1602153"/>
            </a:xfrm>
            <a:prstGeom prst="roundRect">
              <a:avLst>
                <a:gd name="adj" fmla="val 4167"/>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18" name="Picture 17">
              <a:extLst>
                <a:ext uri="{FF2B5EF4-FFF2-40B4-BE49-F238E27FC236}">
                  <a16:creationId xmlns:a16="http://schemas.microsoft.com/office/drawing/2014/main" id="{703C30B4-A142-4B34-A025-02BF1630EB45}"/>
                </a:ext>
              </a:extLst>
            </p:cNvPr>
            <p:cNvPicPr>
              <a:picLocks noChangeAspect="1"/>
            </p:cNvPicPr>
            <p:nvPr/>
          </p:nvPicPr>
          <p:blipFill>
            <a:blip r:embed="rId3"/>
            <a:stretch>
              <a:fillRect/>
            </a:stretch>
          </p:blipFill>
          <p:spPr>
            <a:xfrm>
              <a:off x="9985668" y="4627679"/>
              <a:ext cx="1535578" cy="1464156"/>
            </a:xfrm>
            <a:prstGeom prst="rect">
              <a:avLst/>
            </a:prstGeom>
          </p:spPr>
        </p:pic>
        <p:pic>
          <p:nvPicPr>
            <p:cNvPr id="19" name="Picture 18">
              <a:extLst>
                <a:ext uri="{FF2B5EF4-FFF2-40B4-BE49-F238E27FC236}">
                  <a16:creationId xmlns:a16="http://schemas.microsoft.com/office/drawing/2014/main" id="{4E185558-028E-4354-92A2-9116C4095A23}"/>
                </a:ext>
              </a:extLst>
            </p:cNvPr>
            <p:cNvPicPr>
              <a:picLocks noChangeAspect="1"/>
            </p:cNvPicPr>
            <p:nvPr/>
          </p:nvPicPr>
          <p:blipFill>
            <a:blip r:embed="rId4"/>
            <a:stretch>
              <a:fillRect/>
            </a:stretch>
          </p:blipFill>
          <p:spPr>
            <a:xfrm>
              <a:off x="6572724" y="4688806"/>
              <a:ext cx="1750312" cy="1341906"/>
            </a:xfrm>
            <a:prstGeom prst="rect">
              <a:avLst/>
            </a:prstGeom>
          </p:spPr>
        </p:pic>
        <p:sp>
          <p:nvSpPr>
            <p:cNvPr id="21" name="TextBox 20">
              <a:extLst>
                <a:ext uri="{FF2B5EF4-FFF2-40B4-BE49-F238E27FC236}">
                  <a16:creationId xmlns:a16="http://schemas.microsoft.com/office/drawing/2014/main" id="{F5D2FE80-EDFC-4CAB-AFE3-E2D1964F1445}"/>
                </a:ext>
              </a:extLst>
            </p:cNvPr>
            <p:cNvSpPr txBox="1"/>
            <p:nvPr/>
          </p:nvSpPr>
          <p:spPr>
            <a:xfrm>
              <a:off x="8596342" y="4906993"/>
              <a:ext cx="876563" cy="707886"/>
            </a:xfrm>
            <a:prstGeom prst="rect">
              <a:avLst/>
            </a:prstGeom>
            <a:noFill/>
          </p:spPr>
          <p:txBody>
            <a:bodyPr wrap="square">
              <a:spAutoFit/>
            </a:bodyPr>
            <a:lstStyle/>
            <a:p>
              <a:r>
                <a:rPr kumimoji="0" lang="en-US" sz="4000" b="0" i="0" u="none" strike="noStrike" kern="1200" cap="none" spc="-102" normalizeH="0" baseline="0" noProof="0" dirty="0">
                  <a:ln w="3175">
                    <a:noFill/>
                  </a:ln>
                  <a:solidFill>
                    <a:srgbClr val="FFFFFF"/>
                  </a:solidFill>
                  <a:effectLst/>
                  <a:uLnTx/>
                  <a:uFillTx/>
                  <a:latin typeface="Segoe UI Light"/>
                  <a:ea typeface="+mn-ea"/>
                  <a:cs typeface="Segoe UI" pitchFamily="34" charset="0"/>
                  <a:sym typeface="Wingdings" panose="05000000000000000000" pitchFamily="2" charset="2"/>
                </a:rPr>
                <a:t></a:t>
              </a:r>
              <a:endParaRPr lang="pt-PT" sz="4000" dirty="0"/>
            </a:p>
          </p:txBody>
        </p:sp>
      </p:grpSp>
    </p:spTree>
    <p:extLst>
      <p:ext uri="{BB962C8B-B14F-4D97-AF65-F5344CB8AC3E}">
        <p14:creationId xmlns:p14="http://schemas.microsoft.com/office/powerpoint/2010/main" val="1110081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8A42500-45C6-4C0D-AD6D-11ACB02B212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917" t="10364" r="16875" b="10366"/>
          <a:stretch/>
        </p:blipFill>
        <p:spPr bwMode="auto">
          <a:xfrm>
            <a:off x="6215990" y="2070100"/>
            <a:ext cx="5976009" cy="4787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A52E94-E279-4EDB-99E6-A5DD1641FFE5}"/>
              </a:ext>
            </a:extLst>
          </p:cNvPr>
          <p:cNvSpPr/>
          <p:nvPr/>
        </p:nvSpPr>
        <p:spPr bwMode="auto">
          <a:xfrm>
            <a:off x="6215990" y="0"/>
            <a:ext cx="5972835" cy="2070100"/>
          </a:xfrm>
          <a:prstGeom prst="rect">
            <a:avLst/>
          </a:prstGeom>
          <a:gradFill flip="none" rotWithShape="1">
            <a:gsLst>
              <a:gs pos="0">
                <a:srgbClr val="D7E1E3"/>
              </a:gs>
              <a:gs pos="100000">
                <a:srgbClr val="C6D4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53915023-4991-49FB-8957-E61AEE3B9027}"/>
              </a:ext>
            </a:extLst>
          </p:cNvPr>
          <p:cNvSpPr txBox="1">
            <a:spLocks/>
          </p:cNvSpPr>
          <p:nvPr/>
        </p:nvSpPr>
        <p:spPr>
          <a:xfrm>
            <a:off x="269238" y="528535"/>
            <a:ext cx="5946752"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Power Automate flow </a:t>
            </a: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naming </a:t>
            </a:r>
            <a:r>
              <a:rPr kumimoji="0" lang="en-US" sz="6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convention…</a:t>
            </a:r>
          </a:p>
        </p:txBody>
      </p:sp>
      <p:sp>
        <p:nvSpPr>
          <p:cNvPr id="13" name="Oval 12">
            <a:extLst>
              <a:ext uri="{FF2B5EF4-FFF2-40B4-BE49-F238E27FC236}">
                <a16:creationId xmlns:a16="http://schemas.microsoft.com/office/drawing/2014/main" id="{E5E41065-68C6-4B4F-B5F1-BDC5803D727D}"/>
              </a:ext>
            </a:extLst>
          </p:cNvPr>
          <p:cNvSpPr/>
          <p:nvPr/>
        </p:nvSpPr>
        <p:spPr>
          <a:xfrm>
            <a:off x="9968184" y="161830"/>
            <a:ext cx="1892575" cy="1892575"/>
          </a:xfrm>
          <a:prstGeom prst="ellipse">
            <a:avLst/>
          </a:prstGeom>
          <a:solidFill>
            <a:srgbClr val="959EA3"/>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47E711F0-90BF-4DD9-ADF4-A49E664C5A46}"/>
              </a:ext>
            </a:extLst>
          </p:cNvPr>
          <p:cNvSpPr txBox="1"/>
          <p:nvPr/>
        </p:nvSpPr>
        <p:spPr>
          <a:xfrm>
            <a:off x="10345863" y="155361"/>
            <a:ext cx="1430197" cy="195745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2</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
        <p:nvSpPr>
          <p:cNvPr id="23" name="AutoShape 5">
            <a:extLst>
              <a:ext uri="{FF2B5EF4-FFF2-40B4-BE49-F238E27FC236}">
                <a16:creationId xmlns:a16="http://schemas.microsoft.com/office/drawing/2014/main" id="{9E33ACBF-57DA-487F-AB5D-3E3B3A4099EA}"/>
              </a:ext>
            </a:extLst>
          </p:cNvPr>
          <p:cNvSpPr>
            <a:spLocks noChangeArrowheads="1"/>
          </p:cNvSpPr>
          <p:nvPr/>
        </p:nvSpPr>
        <p:spPr bwMode="auto">
          <a:xfrm>
            <a:off x="170268" y="3920880"/>
            <a:ext cx="5858466" cy="2347487"/>
          </a:xfrm>
          <a:prstGeom prst="roundRect">
            <a:avLst>
              <a:gd name="adj" fmla="val 4167"/>
            </a:avLst>
          </a:prstGeom>
          <a:noFill/>
          <a:ln w="19050">
            <a:solidFill>
              <a:schemeClr val="bg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cs typeface="Segoe UI" pitchFamily="34" charset="0"/>
            </a:endParaRPr>
          </a:p>
        </p:txBody>
      </p:sp>
      <p:sp>
        <p:nvSpPr>
          <p:cNvPr id="25" name="AutoShape 6">
            <a:extLst>
              <a:ext uri="{FF2B5EF4-FFF2-40B4-BE49-F238E27FC236}">
                <a16:creationId xmlns:a16="http://schemas.microsoft.com/office/drawing/2014/main" id="{E5E0E68C-CD9E-4F08-8002-1C429CF70A5A}"/>
              </a:ext>
            </a:extLst>
          </p:cNvPr>
          <p:cNvSpPr>
            <a:spLocks noChangeArrowheads="1"/>
          </p:cNvSpPr>
          <p:nvPr/>
        </p:nvSpPr>
        <p:spPr bwMode="auto">
          <a:xfrm>
            <a:off x="269237" y="3982729"/>
            <a:ext cx="5703597" cy="2202382"/>
          </a:xfrm>
          <a:prstGeom prst="roundRect">
            <a:avLst>
              <a:gd name="adj" fmla="val 4167"/>
            </a:avLst>
          </a:prstGeom>
        </p:spPr>
        <p:txBody>
          <a:bodyPr wrap="square">
            <a:spAutoFit/>
          </a:bodyPr>
          <a:lstStyle>
            <a:defPPr>
              <a:defRPr lang="de-DE"/>
            </a:defPPr>
            <a:lvl1pPr algn="l" rtl="0" fontAlgn="base">
              <a:spcBef>
                <a:spcPct val="0"/>
              </a:spcBef>
              <a:spcAft>
                <a:spcPct val="0"/>
              </a:spcAft>
              <a:defRPr sz="1600" kern="1200">
                <a:solidFill>
                  <a:schemeClr val="dk1"/>
                </a:solidFill>
                <a:latin typeface="+mn-lt"/>
                <a:ea typeface="+mn-ea"/>
                <a:cs typeface="+mn-cs"/>
              </a:defRPr>
            </a:lvl1pPr>
            <a:lvl2pPr marL="457200" algn="l" rtl="0" fontAlgn="base">
              <a:spcBef>
                <a:spcPct val="0"/>
              </a:spcBef>
              <a:spcAft>
                <a:spcPct val="0"/>
              </a:spcAft>
              <a:defRPr sz="1600" kern="1200">
                <a:solidFill>
                  <a:schemeClr val="dk1"/>
                </a:solidFill>
                <a:latin typeface="+mn-lt"/>
                <a:ea typeface="+mn-ea"/>
                <a:cs typeface="+mn-cs"/>
              </a:defRPr>
            </a:lvl2pPr>
            <a:lvl3pPr marL="914400" algn="l" rtl="0" fontAlgn="base">
              <a:spcBef>
                <a:spcPct val="0"/>
              </a:spcBef>
              <a:spcAft>
                <a:spcPct val="0"/>
              </a:spcAft>
              <a:defRPr sz="1600" kern="1200">
                <a:solidFill>
                  <a:schemeClr val="dk1"/>
                </a:solidFill>
                <a:latin typeface="+mn-lt"/>
                <a:ea typeface="+mn-ea"/>
                <a:cs typeface="+mn-cs"/>
              </a:defRPr>
            </a:lvl3pPr>
            <a:lvl4pPr marL="1371600" algn="l" rtl="0" fontAlgn="base">
              <a:spcBef>
                <a:spcPct val="0"/>
              </a:spcBef>
              <a:spcAft>
                <a:spcPct val="0"/>
              </a:spcAft>
              <a:defRPr sz="1600" kern="1200">
                <a:solidFill>
                  <a:schemeClr val="dk1"/>
                </a:solidFill>
                <a:latin typeface="+mn-lt"/>
                <a:ea typeface="+mn-ea"/>
                <a:cs typeface="+mn-cs"/>
              </a:defRPr>
            </a:lvl4pPr>
            <a:lvl5pPr marL="1828800" algn="l"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marL="236387" lvl="1" indent="-236387">
              <a:lnSpc>
                <a:spcPct val="90000"/>
              </a:lnSpc>
              <a:spcBef>
                <a:spcPct val="40000"/>
              </a:spcBef>
              <a:buClr>
                <a:srgbClr val="8DACD0"/>
              </a:buClr>
              <a:buSzPct val="70000"/>
            </a:pPr>
            <a:r>
              <a:rPr lang="en-US" sz="2000" dirty="0">
                <a:solidFill>
                  <a:srgbClr val="FFFFFF"/>
                </a:solidFill>
              </a:rPr>
              <a:t>Use descriptive names</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Improves readability</a:t>
            </a:r>
          </a:p>
          <a:p>
            <a:pPr marL="742950" lvl="1" indent="-285750" eaLnBrk="0" hangingPunct="0">
              <a:lnSpc>
                <a:spcPct val="90000"/>
              </a:lnSpc>
              <a:spcBef>
                <a:spcPct val="20000"/>
              </a:spcBef>
              <a:buClr>
                <a:srgbClr val="FFFFFF"/>
              </a:buClr>
              <a:buSzPct val="130000"/>
              <a:buFont typeface="Wingdings" pitchFamily="1" charset="2"/>
              <a:buChar char="§"/>
            </a:pPr>
            <a:r>
              <a:rPr lang="en-US" sz="2000" dirty="0">
                <a:solidFill>
                  <a:srgbClr val="FFFFFF"/>
                </a:solidFill>
                <a:latin typeface="Segoe UI Light"/>
              </a:rPr>
              <a:t>Transfer knowledge</a:t>
            </a:r>
          </a:p>
          <a:p>
            <a:pPr eaLnBrk="0" hangingPunct="0">
              <a:lnSpc>
                <a:spcPct val="90000"/>
              </a:lnSpc>
              <a:spcBef>
                <a:spcPct val="20000"/>
              </a:spcBef>
              <a:buClr>
                <a:srgbClr val="FFFFFF"/>
              </a:buClr>
              <a:buSzPct val="13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rPr>
              <a:t>You can always rename your flows without impacting what is running</a:t>
            </a:r>
          </a:p>
          <a:p>
            <a:pPr indent="-457200">
              <a:lnSpc>
                <a:spcPct val="90000"/>
              </a:lnSpc>
              <a:spcBef>
                <a:spcPct val="40000"/>
              </a:spcBef>
              <a:buClr>
                <a:srgbClr val="8DACD0"/>
              </a:buClr>
              <a:buSzPct val="70000"/>
            </a:pPr>
            <a:endParaRPr lang="en-US" sz="100" dirty="0">
              <a:solidFill>
                <a:srgbClr val="FFFFFF"/>
              </a:solidFill>
              <a:latin typeface="Segoe UI Light"/>
            </a:endParaRPr>
          </a:p>
          <a:p>
            <a:pPr indent="-457200">
              <a:lnSpc>
                <a:spcPct val="90000"/>
              </a:lnSpc>
              <a:spcBef>
                <a:spcPct val="40000"/>
              </a:spcBef>
              <a:buClr>
                <a:srgbClr val="8DACD0"/>
              </a:buClr>
              <a:buSzPct val="70000"/>
            </a:pPr>
            <a:r>
              <a:rPr lang="en-US" sz="2000" dirty="0">
                <a:solidFill>
                  <a:srgbClr val="FFFFFF"/>
                </a:solidFill>
                <a:latin typeface="Segoe UI Light"/>
              </a:rPr>
              <a:t>You can use all types of characters</a:t>
            </a:r>
            <a:endParaRPr lang="en-US" sz="2000" dirty="0">
              <a:solidFill>
                <a:srgbClr val="FFFFFF"/>
              </a:solidFill>
            </a:endParaRPr>
          </a:p>
        </p:txBody>
      </p:sp>
    </p:spTree>
    <p:extLst>
      <p:ext uri="{BB962C8B-B14F-4D97-AF65-F5344CB8AC3E}">
        <p14:creationId xmlns:p14="http://schemas.microsoft.com/office/powerpoint/2010/main" val="3303141848"/>
      </p:ext>
    </p:extLst>
  </p:cSld>
  <p:clrMapOvr>
    <a:masterClrMapping/>
  </p:clrMapOvr>
  <p:transition spd="slow">
    <p:push dir="u"/>
  </p:transition>
</p:sld>
</file>

<file path=ppt/theme/theme1.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889B7B5CEEF649BAD07E3457D23417" ma:contentTypeVersion="9" ma:contentTypeDescription="Create a new document." ma:contentTypeScope="" ma:versionID="a61ed2db2d8617f9f2d8b78105b628ed">
  <xsd:schema xmlns:xsd="http://www.w3.org/2001/XMLSchema" xmlns:xs="http://www.w3.org/2001/XMLSchema" xmlns:p="http://schemas.microsoft.com/office/2006/metadata/properties" xmlns:ns2="9eb6e7b3-1315-4c8e-a4f0-c5f47d5accbf" targetNamespace="http://schemas.microsoft.com/office/2006/metadata/properties" ma:root="true" ma:fieldsID="acbbbd470c61749410ce71d1e3d72a95" ns2:_="">
    <xsd:import namespace="9eb6e7b3-1315-4c8e-a4f0-c5f47d5acc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6e7b3-1315-4c8e-a4f0-c5f47d5ac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www.w3.org/XML/1998/namespace"/>
    <ds:schemaRef ds:uri="9eb6e7b3-1315-4c8e-a4f0-c5f47d5accbf"/>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07A6BD0-331E-41C3-883D-79E0D56816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6e7b3-1315-4c8e-a4f0-c5f47d5a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1387</Words>
  <Application>Microsoft Office PowerPoint</Application>
  <PresentationFormat>Custom</PresentationFormat>
  <Paragraphs>209</Paragraphs>
  <Slides>43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Consolas</vt:lpstr>
      <vt:lpstr>Fabrica</vt:lpstr>
      <vt:lpstr>Inter Bold</vt:lpstr>
      <vt:lpstr>Segoe UI</vt:lpstr>
      <vt:lpstr>Segoe UI Black</vt:lpstr>
      <vt:lpstr>Segoe UI Light</vt:lpstr>
      <vt:lpstr>Segoe UI Semibold</vt:lpstr>
      <vt:lpstr>Wingdings</vt:lpstr>
      <vt:lpstr>5-30055_Office Template 2012 - 16x9 - White Background</vt:lpstr>
      <vt:lpstr>Power Automation: Best practices, tips and tricks by Sandro Pereira</vt:lpstr>
      <vt:lpstr>Our Sponsors</vt:lpstr>
      <vt:lpstr>Sandro Pereira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Sponsors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2020-10-09T13:12:04Z</dcterms:created>
  <dcterms:modified xsi:type="dcterms:W3CDTF">2020-10-09T22:13:08Z</dcterms:modified>
</cp:coreProperties>
</file>